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slideLayouts/slideLayout20.xml" ContentType="application/vnd.openxmlformats-officedocument.presentationml.slideLayout+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2.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5"/>
  </p:notesMasterIdLst>
  <p:sldIdLst>
    <p:sldId id="256" r:id="rId2"/>
    <p:sldId id="257" r:id="rId3"/>
    <p:sldId id="258" r:id="rId4"/>
    <p:sldId id="259" r:id="rId5"/>
    <p:sldId id="260" r:id="rId6"/>
    <p:sldId id="261" r:id="rId7"/>
    <p:sldId id="262" r:id="rId8"/>
    <p:sldId id="270" r:id="rId9"/>
    <p:sldId id="268" r:id="rId10"/>
    <p:sldId id="263" r:id="rId11"/>
    <p:sldId id="264" r:id="rId12"/>
    <p:sldId id="265" r:id="rId13"/>
    <p:sldId id="267"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0"/>
  </p:normalViewPr>
  <p:slideViewPr>
    <p:cSldViewPr snapToGrid="0">
      <p:cViewPr>
        <p:scale>
          <a:sx n="53" d="100"/>
          <a:sy n="53" d="100"/>
        </p:scale>
        <p:origin x="32" y="8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customXml" Target="../customXml/item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28"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openxmlformats.org/officeDocument/2006/relationships/customXml" Target="../customXml/item2.xml"/></Relationships>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4945ad54c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4945ad54c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49995ac54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49995ac54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6f73a04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4945ad54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4945ad54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4945ad54c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4945ad54c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4945ad54c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4945ad54c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ctrTitle"/>
          </p:nvPr>
        </p:nvSpPr>
        <p:spPr>
          <a:xfrm>
            <a:off x="2971799" y="1473200"/>
            <a:ext cx="5398295" cy="1816098"/>
          </a:xfrm>
        </p:spPr>
        <p:txBody>
          <a:bodyPr anchor="b">
            <a:normAutofit/>
          </a:bodyPr>
          <a:lstStyle>
            <a:lvl1pPr algn="r">
              <a:defRPr sz="3600">
                <a:effectLst/>
              </a:defRPr>
            </a:lvl1pPr>
          </a:lstStyle>
          <a:p>
            <a:r>
              <a:rPr lang="en-US"/>
              <a:t>Click to edit Master title style</a:t>
            </a:r>
            <a:endParaRPr lang="en-US" dirty="0"/>
          </a:p>
        </p:txBody>
      </p:sp>
      <p:sp>
        <p:nvSpPr>
          <p:cNvPr id="3" name="Subtitle 2"/>
          <p:cNvSpPr>
            <a:spLocks noGrp="1"/>
          </p:cNvSpPr>
          <p:nvPr>
            <p:ph type="subTitle" idx="1"/>
          </p:nvPr>
        </p:nvSpPr>
        <p:spPr>
          <a:xfrm>
            <a:off x="2971799" y="3289300"/>
            <a:ext cx="5398295" cy="1054100"/>
          </a:xfrm>
        </p:spPr>
        <p:txBody>
          <a:bodyPr anchor="t">
            <a:normAutofit/>
          </a:bodyPr>
          <a:lstStyle>
            <a:lvl1pPr marL="0" indent="0" algn="r">
              <a:buNone/>
              <a:defRPr sz="1350" cap="all">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699419" y="4402932"/>
            <a:ext cx="1200150" cy="283369"/>
          </a:xfrm>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a:xfrm>
            <a:off x="2971799" y="4402932"/>
            <a:ext cx="3670469" cy="283369"/>
          </a:xfrm>
        </p:spPr>
        <p:txBody>
          <a:bodyPr/>
          <a:lstStyle/>
          <a:p>
            <a:endParaRPr lang="en-AU"/>
          </a:p>
        </p:txBody>
      </p:sp>
      <p:sp>
        <p:nvSpPr>
          <p:cNvPr id="6" name="Slide Number Placeholder 5"/>
          <p:cNvSpPr>
            <a:spLocks noGrp="1"/>
          </p:cNvSpPr>
          <p:nvPr>
            <p:ph type="sldNum" sz="quarter" idx="12"/>
          </p:nvPr>
        </p:nvSpPr>
        <p:spPr>
          <a:xfrm>
            <a:off x="7956719" y="4402932"/>
            <a:ext cx="413375" cy="283369"/>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12854488"/>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3549649"/>
            <a:ext cx="759857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8701" y="699084"/>
            <a:ext cx="6569870" cy="237373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14351" y="3974702"/>
            <a:ext cx="7598570" cy="37028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0025299-29C2-426B-977E-0995573DE0E1}" type="datetimeFigureOut">
              <a:rPr lang="en-AU" smtClean="0"/>
              <a:t>13/09/2022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8263498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343149"/>
          </a:xfrm>
        </p:spPr>
        <p:txBody>
          <a:bodyPr anchor="ctr">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514350" y="3257550"/>
            <a:ext cx="7598571"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257801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5" name="TextBox 14"/>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1" name="TextBox 10"/>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23406" y="2514600"/>
            <a:ext cx="7004388"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15599" y="3257550"/>
            <a:ext cx="7614275"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165454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2" y="2481436"/>
            <a:ext cx="7598569"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514351" y="3583036"/>
            <a:ext cx="7598570"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3659583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3" name="TextBox 12"/>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4" name="TextBox 13"/>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6"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14350" y="2914650"/>
            <a:ext cx="7601577" cy="666750"/>
          </a:xfrm>
        </p:spPr>
        <p:txBody>
          <a:bodyPr vert="horz" lIns="91440" tIns="45720" rIns="91440" bIns="45720" rtlCol="0" anchor="b">
            <a:normAutofit/>
          </a:bodyPr>
          <a:lstStyle>
            <a:lvl1pPr>
              <a:buNone/>
              <a:defRPr lang="en-US" sz="1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4349" y="3581400"/>
            <a:ext cx="7601577" cy="7620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064932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14351" y="2628900"/>
            <a:ext cx="7598571"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4350" y="3257550"/>
            <a:ext cx="7598571"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2210409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8" name="Title 1"/>
          <p:cNvSpPr>
            <a:spLocks noGrp="1"/>
          </p:cNvSpPr>
          <p:nvPr>
            <p:ph type="title"/>
          </p:nvPr>
        </p:nvSpPr>
        <p:spPr>
          <a:xfrm>
            <a:off x="514351" y="457201"/>
            <a:ext cx="7598569" cy="1092200"/>
          </a:xfrm>
        </p:spPr>
        <p:txBody>
          <a:bodyPr/>
          <a:lstStyle/>
          <a:p>
            <a:r>
              <a:rPr lang="en-US"/>
              <a:t>Click to edit Master title style</a:t>
            </a:r>
            <a:endParaRPr lang="en-US" dirty="0"/>
          </a:p>
        </p:txBody>
      </p:sp>
    </p:spTree>
    <p:extLst>
      <p:ext uri="{BB962C8B-B14F-4D97-AF65-F5344CB8AC3E}">
        <p14:creationId xmlns:p14="http://schemas.microsoft.com/office/powerpoint/2010/main" val="336307272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Vertical Title 1"/>
          <p:cNvSpPr>
            <a:spLocks noGrp="1"/>
          </p:cNvSpPr>
          <p:nvPr>
            <p:ph type="title" orient="vert"/>
          </p:nvPr>
        </p:nvSpPr>
        <p:spPr>
          <a:xfrm>
            <a:off x="6494006" y="457200"/>
            <a:ext cx="1618914"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4350" y="457200"/>
            <a:ext cx="5874087" cy="38862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5264199"/>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5"/>
        <p:cNvGrpSpPr/>
        <p:nvPr/>
      </p:nvGrpSpPr>
      <p:grpSpPr>
        <a:xfrm>
          <a:off x="0" y="0"/>
          <a:ext cx="0" cy="0"/>
          <a:chOff x="0" y="0"/>
          <a:chExt cx="0" cy="0"/>
        </a:xfrm>
      </p:grpSpPr>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607976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10118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456471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4"/>
        <p:cNvGrpSpPr/>
        <p:nvPr/>
      </p:nvGrpSpPr>
      <p:grpSpPr>
        <a:xfrm>
          <a:off x="0" y="0"/>
          <a:ext cx="0" cy="0"/>
          <a:chOff x="0" y="0"/>
          <a:chExt cx="0" cy="0"/>
        </a:xfrm>
      </p:grpSpPr>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395618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6"/>
        <p:cNvGrpSpPr/>
        <p:nvPr/>
      </p:nvGrpSpPr>
      <p:grpSpPr>
        <a:xfrm>
          <a:off x="0" y="0"/>
          <a:ext cx="0" cy="0"/>
          <a:chOff x="0" y="0"/>
          <a:chExt cx="0" cy="0"/>
        </a:xfrm>
      </p:grpSpPr>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94805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2481436"/>
            <a:ext cx="7598570" cy="1101600"/>
          </a:xfrm>
        </p:spPr>
        <p:txBody>
          <a:bodyPr anchor="b"/>
          <a:lstStyle>
            <a:lvl1pPr algn="l">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514349" y="3583036"/>
            <a:ext cx="7598571" cy="645300"/>
          </a:xfrm>
        </p:spPr>
        <p:txBody>
          <a:bodyPr anchor="t">
            <a:normAutofit/>
          </a:bodyPr>
          <a:lstStyle>
            <a:lvl1pPr marL="0" indent="0" algn="l">
              <a:buNone/>
              <a:defRPr sz="1500" cap="all">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025299-29C2-426B-977E-0995573DE0E1}" type="datetimeFigureOut">
              <a:rPr lang="en-AU" smtClean="0"/>
              <a:t>13/09/2022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5918585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4351" y="1606550"/>
            <a:ext cx="3746501" cy="273685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366421" y="1606551"/>
            <a:ext cx="3746499" cy="27368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025299-29C2-426B-977E-0995573DE0E1}" type="datetimeFigureOut">
              <a:rPr lang="en-AU" smtClean="0"/>
              <a:t>13/09/2022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3667953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30252" y="1663700"/>
            <a:ext cx="3531791"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4351" y="2152651"/>
            <a:ext cx="3747692" cy="219074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3" y="1670050"/>
            <a:ext cx="35421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367612" y="2152651"/>
            <a:ext cx="3746501" cy="219074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025299-29C2-426B-977E-0995573DE0E1}" type="datetimeFigureOut">
              <a:rPr lang="en-AU" smtClean="0"/>
              <a:t>13/09/2022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372906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025299-29C2-426B-977E-0995573DE0E1}" type="datetimeFigureOut">
              <a:rPr lang="en-AU" smtClean="0"/>
              <a:t>13/09/2022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960354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Date Placeholder 1"/>
          <p:cNvSpPr>
            <a:spLocks noGrp="1"/>
          </p:cNvSpPr>
          <p:nvPr>
            <p:ph type="dt" sz="half" idx="10"/>
          </p:nvPr>
        </p:nvSpPr>
        <p:spPr/>
        <p:txBody>
          <a:bodyPr/>
          <a:lstStyle/>
          <a:p>
            <a:fld id="{B0025299-29C2-426B-977E-0995573DE0E1}" type="datetimeFigureOut">
              <a:rPr lang="en-AU" smtClean="0"/>
              <a:t>13/09/2022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36186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555750"/>
            <a:ext cx="2760664"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486151" y="457201"/>
            <a:ext cx="4626770" cy="38862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4350" y="2584450"/>
            <a:ext cx="2760664" cy="1371600"/>
          </a:xfrm>
        </p:spPr>
        <p:txBody>
          <a:bodyPr anchor="t">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0025299-29C2-426B-977E-0995573DE0E1}" type="datetimeFigureOut">
              <a:rPr lang="en-AU" smtClean="0"/>
              <a:t>13/09/2022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1833882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200150"/>
            <a:ext cx="4623490"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52190" y="685800"/>
            <a:ext cx="2460731" cy="3429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14350" y="2228850"/>
            <a:ext cx="4623490" cy="1371600"/>
          </a:xfrm>
        </p:spPr>
        <p:txBody>
          <a:bodyPr anchor="t">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0025299-29C2-426B-977E-0995573DE0E1}" type="datetimeFigureOut">
              <a:rPr lang="en-AU" smtClean="0"/>
              <a:t>13/09/2022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860277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4351" y="457201"/>
            <a:ext cx="7598569" cy="1092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4351" y="1606551"/>
            <a:ext cx="7598569" cy="273685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42245" y="4402932"/>
            <a:ext cx="1200150"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0025299-29C2-426B-977E-0995573DE0E1}" type="datetimeFigureOut">
              <a:rPr lang="en-AU" smtClean="0"/>
              <a:t>13/09/2022</a:t>
            </a:fld>
            <a:endParaRPr lang="en-AU"/>
          </a:p>
        </p:txBody>
      </p:sp>
      <p:sp>
        <p:nvSpPr>
          <p:cNvPr id="5" name="Footer Placeholder 4"/>
          <p:cNvSpPr>
            <a:spLocks noGrp="1"/>
          </p:cNvSpPr>
          <p:nvPr>
            <p:ph type="ftr" sz="quarter" idx="3"/>
          </p:nvPr>
        </p:nvSpPr>
        <p:spPr>
          <a:xfrm>
            <a:off x="514351" y="4402932"/>
            <a:ext cx="5870744" cy="283369"/>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AU"/>
          </a:p>
        </p:txBody>
      </p:sp>
      <p:sp>
        <p:nvSpPr>
          <p:cNvPr id="6" name="Slide Number Placeholder 5"/>
          <p:cNvSpPr>
            <a:spLocks noGrp="1"/>
          </p:cNvSpPr>
          <p:nvPr>
            <p:ph type="sldNum" sz="quarter" idx="4"/>
          </p:nvPr>
        </p:nvSpPr>
        <p:spPr>
          <a:xfrm>
            <a:off x="7699546" y="4402932"/>
            <a:ext cx="413375"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70726116"/>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Lst>
  <p:hf sldNum="0" hdr="0" ftr="0" dt="0"/>
  <p:txStyles>
    <p:titleStyle>
      <a:lvl1pPr algn="l" defTabSz="342900" rtl="0" eaLnBrk="1" latinLnBrk="0" hangingPunct="1">
        <a:spcBef>
          <a:spcPct val="0"/>
        </a:spcBef>
        <a:buNone/>
        <a:defRPr sz="27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ts val="0"/>
        </a:spcBef>
        <a:spcAft>
          <a:spcPts val="750"/>
        </a:spcAft>
        <a:buClr>
          <a:schemeClr val="tx1"/>
        </a:buClr>
        <a:buSzPct val="100000"/>
        <a:buFont typeface="Arial"/>
        <a:buChar char="•"/>
        <a:defRPr sz="1350" kern="1200" cap="none">
          <a:solidFill>
            <a:schemeClr val="tx1"/>
          </a:solidFill>
          <a:effectLst/>
          <a:latin typeface="+mn-lt"/>
          <a:ea typeface="+mn-ea"/>
          <a:cs typeface="+mn-cs"/>
        </a:defRPr>
      </a:lvl1pPr>
      <a:lvl2pPr marL="557213" indent="-214313" algn="l" defTabSz="342900" rtl="0" eaLnBrk="1" latinLnBrk="0" hangingPunct="1">
        <a:spcBef>
          <a:spcPts val="0"/>
        </a:spcBef>
        <a:spcAft>
          <a:spcPts val="750"/>
        </a:spcAft>
        <a:buClr>
          <a:schemeClr val="tx1"/>
        </a:buClr>
        <a:buSzPct val="100000"/>
        <a:buFont typeface="Arial"/>
        <a:buChar char="•"/>
        <a:defRPr sz="1200" kern="1200" cap="none">
          <a:solidFill>
            <a:schemeClr val="tx1"/>
          </a:solidFill>
          <a:effectLst/>
          <a:latin typeface="+mn-lt"/>
          <a:ea typeface="+mn-ea"/>
          <a:cs typeface="+mn-cs"/>
        </a:defRPr>
      </a:lvl2pPr>
      <a:lvl3pPr marL="900113" indent="-214313" algn="l" defTabSz="342900" rtl="0" eaLnBrk="1" latinLnBrk="0" hangingPunct="1">
        <a:spcBef>
          <a:spcPts val="0"/>
        </a:spcBef>
        <a:spcAft>
          <a:spcPts val="750"/>
        </a:spcAft>
        <a:buClr>
          <a:schemeClr val="tx1"/>
        </a:buClr>
        <a:buSzPct val="100000"/>
        <a:buFont typeface="Arial"/>
        <a:buChar char="•"/>
        <a:defRPr sz="1050" kern="1200" cap="none">
          <a:solidFill>
            <a:schemeClr val="tx1"/>
          </a:solidFill>
          <a:effectLst/>
          <a:latin typeface="+mn-lt"/>
          <a:ea typeface="+mn-ea"/>
          <a:cs typeface="+mn-cs"/>
        </a:defRPr>
      </a:lvl3pPr>
      <a:lvl4pPr marL="11572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4pPr>
      <a:lvl5pPr marL="15001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5pPr>
      <a:lvl6pPr marL="18859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6pPr>
      <a:lvl7pPr marL="22288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7pPr>
      <a:lvl8pPr marL="25717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8pPr>
      <a:lvl9pPr marL="29146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1.xml"/><Relationship Id="rId5" Type="http://schemas.openxmlformats.org/officeDocument/2006/relationships/image" Target="../media/image1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hyperlink" Target="https://www.timetoast.com/timelines/1955-porsche-550-spyder" TargetMode="External"/><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9.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66"/>
        <p:cNvGrpSpPr/>
        <p:nvPr/>
      </p:nvGrpSpPr>
      <p:grpSpPr>
        <a:xfrm>
          <a:off x="0" y="0"/>
          <a:ext cx="0" cy="0"/>
          <a:chOff x="0" y="0"/>
          <a:chExt cx="0" cy="0"/>
        </a:xfrm>
      </p:grpSpPr>
      <p:pic>
        <p:nvPicPr>
          <p:cNvPr id="70" name="Picture 72">
            <a:extLst>
              <a:ext uri="{FF2B5EF4-FFF2-40B4-BE49-F238E27FC236}">
                <a16:creationId xmlns:a16="http://schemas.microsoft.com/office/drawing/2014/main" id="{CBECFFDC-94DB-4DA3-94FE-22FEDDA8FA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pic>
        <p:nvPicPr>
          <p:cNvPr id="3" name="Picture 2">
            <a:extLst>
              <a:ext uri="{FF2B5EF4-FFF2-40B4-BE49-F238E27FC236}">
                <a16:creationId xmlns:a16="http://schemas.microsoft.com/office/drawing/2014/main" id="{7D03FBC3-5E9C-1942-AB13-50CBE5622D26}"/>
              </a:ext>
            </a:extLst>
          </p:cNvPr>
          <p:cNvPicPr>
            <a:picLocks noChangeAspect="1"/>
          </p:cNvPicPr>
          <p:nvPr/>
        </p:nvPicPr>
        <p:blipFill rotWithShape="1">
          <a:blip r:embed="rId5"/>
          <a:srcRect l="9091" b="12588"/>
          <a:stretch/>
        </p:blipFill>
        <p:spPr>
          <a:xfrm>
            <a:off x="20" y="10"/>
            <a:ext cx="9143980" cy="5143490"/>
          </a:xfrm>
          <a:prstGeom prst="rect">
            <a:avLst/>
          </a:prstGeom>
        </p:spPr>
      </p:pic>
      <p:pic>
        <p:nvPicPr>
          <p:cNvPr id="75" name="Picture 74">
            <a:extLst>
              <a:ext uri="{FF2B5EF4-FFF2-40B4-BE49-F238E27FC236}">
                <a16:creationId xmlns:a16="http://schemas.microsoft.com/office/drawing/2014/main" id="{545F67A4-7428-47F3-AE14-8CA43D976E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77" name="Freeform 5">
            <a:extLst>
              <a:ext uri="{FF2B5EF4-FFF2-40B4-BE49-F238E27FC236}">
                <a16:creationId xmlns:a16="http://schemas.microsoft.com/office/drawing/2014/main" id="{F4A20210-FA90-4B6D-8D2E-1B90054E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370646" y="495300"/>
            <a:ext cx="4786054" cy="4660899"/>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79" name="Freeform 14">
            <a:extLst>
              <a:ext uri="{FF2B5EF4-FFF2-40B4-BE49-F238E27FC236}">
                <a16:creationId xmlns:a16="http://schemas.microsoft.com/office/drawing/2014/main" id="{39213B44-68B7-47E7-B506-5C79FCF80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1202" y="78674"/>
            <a:ext cx="5172535" cy="4504118"/>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39084D60-65A6-45F8-8C17-3529E43F1C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37818" y="248628"/>
            <a:ext cx="5007957" cy="3926499"/>
            <a:chOff x="5516018" y="331504"/>
            <a:chExt cx="6675982" cy="5235326"/>
          </a:xfrm>
        </p:grpSpPr>
        <p:cxnSp>
          <p:nvCxnSpPr>
            <p:cNvPr id="82" name="Straight Connector 81">
              <a:extLst>
                <a:ext uri="{FF2B5EF4-FFF2-40B4-BE49-F238E27FC236}">
                  <a16:creationId xmlns:a16="http://schemas.microsoft.com/office/drawing/2014/main" id="{444A2572-2BF1-4C8E-AF59-F3AD411D89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5DF3485-B455-470C-8FA8-A1BDE087B8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5E9DCD0-EE49-4CB4-89B6-C25F9861C3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A713CF62-C96C-44E9-8C28-E3F2C6E7C6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D06558F-07E9-4D78-A6F3-8BCFA9E734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512D8773-83C0-4D51-9E1F-046DA7DA0D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880C3FB-3E2E-4054-A6D1-38176D6E2E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8505591A-6112-4B84-8E9E-923E43C4ED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4884290-8E39-4425-BB4F-48D955C1F8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00C383A3-6D77-41CE-8121-498BC3BA51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120A319-4A10-4542-B48C-5FB2714C4A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B15B038-50ED-419D-B142-C96EE418B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9BAFF2F4-75B2-4498-8559-BAE80D89B4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B56AE167-8087-4A4B-B41D-5658EEBA68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8D353E8A-CBA6-44F9-9C00-D0AD27C96C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A2C318A-A79F-4CAD-BA7A-51427BF9ED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4F2996E3-5E01-4F22-B23C-7CD0CF72C4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760F6BC4-AB51-4DE7-B83C-E71FE4EC86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F65FC1C-93BF-4ACA-BF17-17372DD108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89F9913C-8CCE-4D56-9D2A-0C2D6866769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40EDD18C-1AAD-48E5-AAAD-73F4B5643C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2D7A5C4-18C8-43E9-A50A-F87A362C85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A0C484E-A224-4DB0-8C34-89BE54BD12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9BB438E-A25F-4A7F-B209-8899B7CEC4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F8BA6DC-B1E9-4F32-A5CC-8F61976B69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F6D95B2-1C8D-4156-AB05-523619B4FC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288409AD-A77F-4304-9E8B-08A4891C70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862AD08A-B385-4D18-B948-8D53B391848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E32A413E-FF1A-46B1-BF8B-3C1C408B34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CFF4E44-2BEB-4FAE-97C9-BC6E8296D1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0486C0A-9B93-46B8-932F-876BE26CEF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429BF5D-8D5B-4A48-89EE-8B779826E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DC996EE-5EB1-4943-A1E8-70810CBD67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32F833C8-E3CE-4399-B78B-9DD0EEA64C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07C92DB2-78F1-4872-B9C7-C658A78869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1F8A2FAA-05E1-448E-A606-FA9D67036C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E5AAB5D1-1672-4825-88A7-D93923475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2CAAFDB-2BA2-4D04-8B8B-1241D5EC09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4C381B3C-0009-451B-BCB3-48F7810C1BA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2A10544C-1EAD-47FB-A17E-52C6222826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A2540B37-D854-4525-93F8-410685438F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7450DFE8-D07F-435C-B5A2-47D126FD9F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C1A6513-2D5D-458C-B841-D5DD9844B84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931CF18-850E-41CD-823E-D311BD5CC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44497A09-1B1C-4EB6-B728-6FC3A1C125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FA60DE04-F3E8-437E-A2E4-A8A7BA01C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CDBBA541-852C-4AE6-82E8-6BD13AFB4F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2FC3362F-AD7E-45D7-BE85-7C8DD81347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CD83E0F-C8AF-4D52-94DB-CD949A2B16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0D5F865-890F-483F-B407-516CE6D2222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DE6A2505-E617-4419-AB05-10B779B5C2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DFF0D66-52FC-4F64-B67F-72D9EFEED1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DCC72040-7945-4051-989C-2B728F6D50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6EB6302-2333-45D4-AE20-B0F6D45CC1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ECC1105-D16E-411D-B4B7-80BF039BF9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C7D2F518-4540-44DE-BC62-7D598EC99B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F19566BC-880A-4113-A9C4-0017E5184C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718E7D73-F4E4-4F5D-AFF9-EE491954A0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8D0988A2-3571-4C16-BDEF-58254F04E5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550BAC8-41FE-4300-910B-EE7BBD7A0C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38CD175C-18A7-4589-8C46-A61FEF6D999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B6BE3031-FD1C-443C-9889-243CEEAEDF8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E37BF5D-3732-41F2-B9AF-A56C9214D6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77B6718-917A-4A01-BCF8-5C6E1217B2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1C23AB5B-98FB-43F1-B590-BBA79814F2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6EEC146-226B-4C83-9C1B-DD5495DE16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9C24D094-41EF-4CA2-9834-B04793FA12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8DA46AD8-674F-46C3-8A22-280F78F91A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E9D757B-CD9D-447C-8780-79F2FF875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276B76E9-7342-43BC-B629-9180ABF577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3F25F68A-2DCB-4183-86F1-3428326E59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BA5FA913-066C-4504-A753-026056454C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6A6E50AC-CA1E-4DD3-B85F-1720C019E6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1224B2B1-DBD8-4BA8-8CEB-BFAC8A15D3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4DEFE1E7-69A3-47F5-B8B8-C0898281B6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6F1F489-762E-4979-9EBC-50A62330B8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27DF22C-20E6-4DED-B405-1B26C52186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236FD8D7-6E0F-468E-B8C4-F4E6707112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67" name="Google Shape;67;p13"/>
          <p:cNvSpPr txBox="1">
            <a:spLocks noGrp="1"/>
          </p:cNvSpPr>
          <p:nvPr>
            <p:ph type="title"/>
          </p:nvPr>
        </p:nvSpPr>
        <p:spPr>
          <a:xfrm>
            <a:off x="4984749" y="1524000"/>
            <a:ext cx="3385344" cy="2114548"/>
          </a:xfrm>
        </p:spPr>
        <p:txBody>
          <a:bodyPr spcFirstLastPara="1" vert="horz" lIns="91440" tIns="45720" rIns="91440" bIns="45720" rtlCol="0" anchor="b" anchorCtr="0">
            <a:normAutofit/>
          </a:bodyPr>
          <a:lstStyle/>
          <a:p>
            <a:pPr marL="0" lvl="0" indent="0" algn="r" defTabSz="457200">
              <a:lnSpc>
                <a:spcPct val="90000"/>
              </a:lnSpc>
              <a:spcBef>
                <a:spcPct val="0"/>
              </a:spcBef>
              <a:spcAft>
                <a:spcPts val="0"/>
              </a:spcAft>
            </a:pPr>
            <a:r>
              <a:rPr lang="en-US" sz="3700">
                <a:solidFill>
                  <a:schemeClr val="tx1"/>
                </a:solidFill>
              </a:rPr>
              <a:t>Task 11: </a:t>
            </a:r>
          </a:p>
          <a:p>
            <a:pPr marL="0" lvl="0" indent="0" algn="r" defTabSz="457200">
              <a:lnSpc>
                <a:spcPct val="90000"/>
              </a:lnSpc>
              <a:spcBef>
                <a:spcPct val="0"/>
              </a:spcBef>
              <a:spcAft>
                <a:spcPts val="0"/>
              </a:spcAft>
            </a:pPr>
            <a:r>
              <a:rPr lang="en-US" sz="3700">
                <a:solidFill>
                  <a:schemeClr val="tx1"/>
                </a:solidFill>
              </a:rPr>
              <a:t>Forces &amp; Vehicle Safety</a:t>
            </a:r>
          </a:p>
        </p:txBody>
      </p:sp>
      <p:sp>
        <p:nvSpPr>
          <p:cNvPr id="68" name="Google Shape;68;p13"/>
          <p:cNvSpPr txBox="1">
            <a:spLocks noGrp="1"/>
          </p:cNvSpPr>
          <p:nvPr>
            <p:ph type="subTitle" idx="1"/>
          </p:nvPr>
        </p:nvSpPr>
        <p:spPr>
          <a:xfrm>
            <a:off x="4984749" y="3638549"/>
            <a:ext cx="3385344" cy="685801"/>
          </a:xfrm>
        </p:spPr>
        <p:txBody>
          <a:bodyPr spcFirstLastPara="1" vert="horz" lIns="91440" tIns="45720" rIns="91440" bIns="45720" rtlCol="0" anchor="t" anchorCtr="0">
            <a:normAutofit/>
          </a:bodyPr>
          <a:lstStyle/>
          <a:p>
            <a:pPr marL="0" lvl="0" indent="0" algn="r" defTabSz="457200">
              <a:spcAft>
                <a:spcPts val="1000"/>
              </a:spcAft>
              <a:buSzPct val="100000"/>
            </a:pPr>
            <a:r>
              <a:rPr lang="en-US" sz="1800" cap="all"/>
              <a:t>By Kyla Vearing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68">
                                            <p:txEl>
                                              <p:pRg st="0" end="0"/>
                                            </p:txEl>
                                          </p:spTgt>
                                        </p:tgtEl>
                                        <p:attrNameLst>
                                          <p:attrName>style.visibility</p:attrName>
                                        </p:attrNameLst>
                                      </p:cBhvr>
                                      <p:to>
                                        <p:strVal val="visible"/>
                                      </p:to>
                                    </p:set>
                                    <p:animEffect transition="in" filter="fade">
                                      <p:cBhvr>
                                        <p:cTn id="7" dur="400"/>
                                        <p:tgtEl>
                                          <p:spTgt spid="68">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67"/>
                                        </p:tgtEl>
                                        <p:attrNameLst>
                                          <p:attrName>style.visibility</p:attrName>
                                        </p:attrNameLst>
                                      </p:cBhvr>
                                      <p:to>
                                        <p:strVal val="visible"/>
                                      </p:to>
                                    </p:set>
                                    <p:animEffect transition="in" filter="fade">
                                      <p:cBhvr>
                                        <p:cTn id="10" dur="4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Chosen vehicle from before the 60’s: </a:t>
            </a:r>
            <a:endParaRPr dirty="0"/>
          </a:p>
          <a:p>
            <a:pPr marL="0" lvl="0" indent="0" algn="l" rtl="0">
              <a:spcBef>
                <a:spcPts val="0"/>
              </a:spcBef>
              <a:spcAft>
                <a:spcPts val="0"/>
              </a:spcAft>
              <a:buNone/>
            </a:pPr>
            <a:r>
              <a:rPr lang="en" i="1" dirty="0"/>
              <a:t>1950’s Chevrolet Bel Air</a:t>
            </a:r>
            <a:endParaRPr i="1" dirty="0"/>
          </a:p>
        </p:txBody>
      </p:sp>
      <p:sp>
        <p:nvSpPr>
          <p:cNvPr id="114" name="Google Shape;114;p2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000000"/>
                </a:solidFill>
                <a:highlight>
                  <a:srgbClr val="FFFFFF"/>
                </a:highlight>
              </a:rPr>
              <a:t>   </a:t>
            </a:r>
            <a:r>
              <a:rPr lang="en" dirty="0">
                <a:solidFill>
                  <a:srgbClr val="000000"/>
                </a:solidFill>
              </a:rPr>
              <a:t>The </a:t>
            </a:r>
            <a:r>
              <a:rPr lang="en" i="1" dirty="0">
                <a:solidFill>
                  <a:srgbClr val="000000"/>
                </a:solidFill>
              </a:rPr>
              <a:t>Chevrolet Bel Air </a:t>
            </a:r>
            <a:r>
              <a:rPr lang="en" dirty="0">
                <a:solidFill>
                  <a:srgbClr val="000000"/>
                </a:solidFill>
              </a:rPr>
              <a:t>didn’t have seatbelts or padded dashboards until 1956 which would’ve very dangerous in the event of a car crash as an occupants injuries would’ve been severe without them.</a:t>
            </a:r>
            <a:endParaRPr dirty="0">
              <a:solidFill>
                <a:srgbClr val="000000"/>
              </a:solidFill>
            </a:endParaRPr>
          </a:p>
          <a:p>
            <a:pPr marL="0" lvl="0" indent="0" algn="l" rtl="0">
              <a:spcBef>
                <a:spcPts val="0"/>
              </a:spcBef>
              <a:spcAft>
                <a:spcPts val="0"/>
              </a:spcAft>
              <a:buNone/>
            </a:pPr>
            <a:endParaRPr dirty="0">
              <a:solidFill>
                <a:srgbClr val="000000"/>
              </a:solidFill>
            </a:endParaRPr>
          </a:p>
          <a:p>
            <a:pPr marL="0" lvl="0" indent="0" algn="l" rtl="0">
              <a:spcBef>
                <a:spcPts val="0"/>
              </a:spcBef>
              <a:spcAft>
                <a:spcPts val="0"/>
              </a:spcAft>
              <a:buNone/>
            </a:pPr>
            <a:r>
              <a:rPr lang="en" dirty="0">
                <a:solidFill>
                  <a:srgbClr val="000000"/>
                </a:solidFill>
              </a:rPr>
              <a:t>It also didn’t have crumple zones and airbags as well, which lowers the safety rate of an occupant in the vehicle significantly.</a:t>
            </a:r>
            <a:endParaRPr sz="1000" dirty="0">
              <a:solidFill>
                <a:srgbClr val="000000"/>
              </a:solidFill>
              <a:highlight>
                <a:srgbClr val="FFFFFF"/>
              </a:highlight>
            </a:endParaRPr>
          </a:p>
          <a:p>
            <a:pPr marL="0" lvl="0" indent="0" algn="l" rtl="0">
              <a:spcBef>
                <a:spcPts val="0"/>
              </a:spcBef>
              <a:spcAft>
                <a:spcPts val="1600"/>
              </a:spcAft>
              <a:buNone/>
            </a:pPr>
            <a:endParaRPr sz="1000" dirty="0">
              <a:solidFill>
                <a:srgbClr val="000000"/>
              </a:solidFill>
              <a:highlight>
                <a:srgbClr val="FFFFFF"/>
              </a:highlight>
            </a:endParaRPr>
          </a:p>
        </p:txBody>
      </p:sp>
      <p:sp>
        <p:nvSpPr>
          <p:cNvPr id="115" name="Google Shape;115;p20"/>
          <p:cNvSpPr txBox="1">
            <a:spLocks noGrp="1"/>
          </p:cNvSpPr>
          <p:nvPr>
            <p:ph type="body"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6" name="Google Shape;116;p20"/>
          <p:cNvPicPr preferRelativeResize="0"/>
          <p:nvPr/>
        </p:nvPicPr>
        <p:blipFill>
          <a:blip r:embed="rId3">
            <a:alphaModFix/>
          </a:blip>
          <a:stretch>
            <a:fillRect/>
          </a:stretch>
        </p:blipFill>
        <p:spPr>
          <a:xfrm>
            <a:off x="4694257" y="1919082"/>
            <a:ext cx="3999900" cy="26617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120"/>
        <p:cNvGrpSpPr/>
        <p:nvPr/>
      </p:nvGrpSpPr>
      <p:grpSpPr>
        <a:xfrm>
          <a:off x="0" y="0"/>
          <a:ext cx="0" cy="0"/>
          <a:chOff x="0" y="0"/>
          <a:chExt cx="0" cy="0"/>
        </a:xfrm>
      </p:grpSpPr>
      <p:pic>
        <p:nvPicPr>
          <p:cNvPr id="128" name="Picture 127">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121" name="Google Shape;121;p21"/>
          <p:cNvSpPr txBox="1">
            <a:spLocks noGrp="1"/>
          </p:cNvSpPr>
          <p:nvPr>
            <p:ph type="title"/>
          </p:nvPr>
        </p:nvSpPr>
        <p:spPr>
          <a:xfrm>
            <a:off x="5899354" y="482597"/>
            <a:ext cx="2780072" cy="1206093"/>
          </a:xfrm>
          <a:prstGeom prst="rect">
            <a:avLst/>
          </a:prstGeom>
        </p:spPr>
        <p:txBody>
          <a:bodyPr spcFirstLastPara="1" vert="horz" lIns="91440" tIns="45720" rIns="91440" bIns="45720" rtlCol="0" anchor="ctr" anchorCtr="0">
            <a:normAutofit/>
          </a:bodyPr>
          <a:lstStyle/>
          <a:p>
            <a:pPr marL="0" lvl="0" indent="0" defTabSz="457200">
              <a:lnSpc>
                <a:spcPct val="90000"/>
              </a:lnSpc>
              <a:spcBef>
                <a:spcPct val="0"/>
              </a:spcBef>
              <a:spcAft>
                <a:spcPts val="0"/>
              </a:spcAft>
            </a:pPr>
            <a:r>
              <a:rPr lang="en-US" sz="2500"/>
              <a:t>Unsafe features with physics principles:</a:t>
            </a:r>
          </a:p>
        </p:txBody>
      </p:sp>
      <p:pic>
        <p:nvPicPr>
          <p:cNvPr id="123" name="Google Shape;123;p21" descr="A red car parked in a parking lot&#10;&#10;Description automatically generated with medium confidence"/>
          <p:cNvPicPr preferRelativeResize="0"/>
          <p:nvPr/>
        </p:nvPicPr>
        <p:blipFill>
          <a:blip r:embed="rId5"/>
          <a:stretch>
            <a:fillRect/>
          </a:stretch>
        </p:blipFill>
        <p:spPr>
          <a:xfrm>
            <a:off x="482598" y="853897"/>
            <a:ext cx="5173408" cy="3442667"/>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122" name="Google Shape;122;p21"/>
          <p:cNvSpPr txBox="1">
            <a:spLocks noGrp="1"/>
          </p:cNvSpPr>
          <p:nvPr>
            <p:ph type="body" idx="1"/>
          </p:nvPr>
        </p:nvSpPr>
        <p:spPr>
          <a:xfrm>
            <a:off x="5899354" y="1688690"/>
            <a:ext cx="2780072" cy="2979174"/>
          </a:xfrm>
          <a:prstGeom prst="rect">
            <a:avLst/>
          </a:prstGeom>
        </p:spPr>
        <p:txBody>
          <a:bodyPr spcFirstLastPara="1" vert="horz" lIns="91440" tIns="45720" rIns="91440" bIns="45720" rtlCol="0" anchor="ctr" anchorCtr="0">
            <a:normAutofit/>
          </a:bodyPr>
          <a:lstStyle/>
          <a:p>
            <a:pPr marL="0" lvl="0" indent="0" defTabSz="457200">
              <a:spcAft>
                <a:spcPts val="1000"/>
              </a:spcAft>
              <a:buClr>
                <a:schemeClr val="tx1"/>
              </a:buClr>
              <a:buSzPct val="100000"/>
              <a:buFont typeface="Arial"/>
              <a:buChar char="•"/>
            </a:pPr>
            <a:r>
              <a:rPr lang="en-US">
                <a:solidFill>
                  <a:schemeClr val="tx1"/>
                </a:solidFill>
              </a:rPr>
              <a:t>   With the lack of seatbelts, Principle D applies most to this. In the event of a collision, the occupant/s in the front seats would have flown out the car and been severely injured.</a:t>
            </a:r>
          </a:p>
          <a:p>
            <a:pPr marL="0" lvl="0" indent="0" defTabSz="457200">
              <a:spcAft>
                <a:spcPts val="1000"/>
              </a:spcAft>
              <a:buClr>
                <a:schemeClr val="tx1"/>
              </a:buClr>
              <a:buSzPct val="100000"/>
              <a:buFont typeface="Arial"/>
              <a:buChar char="•"/>
            </a:pPr>
            <a:r>
              <a:rPr lang="en-US">
                <a:solidFill>
                  <a:schemeClr val="tx1"/>
                </a:solidFill>
              </a:rPr>
              <a:t>It also didn’t have airbags which complies with Principle C. Without the airbags, occupant/s may suffer injury due to the lack of cushioning from the hard interior of the vehicle.</a:t>
            </a:r>
          </a:p>
          <a:p>
            <a:pPr marL="0" lvl="0" indent="0" defTabSz="457200">
              <a:spcAft>
                <a:spcPts val="1000"/>
              </a:spcAft>
              <a:buClr>
                <a:schemeClr val="tx1"/>
              </a:buClr>
              <a:buSzPct val="100000"/>
              <a:buFont typeface="Arial"/>
              <a:buChar char="•"/>
            </a:pPr>
            <a:endParaRPr lang="en-US">
              <a:solidFill>
                <a:schemeClr val="tx1"/>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role of safety in a car design:</a:t>
            </a:r>
            <a:endParaRPr/>
          </a:p>
        </p:txBody>
      </p:sp>
      <p:sp>
        <p:nvSpPr>
          <p:cNvPr id="129" name="Google Shape;129;p2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000000"/>
                </a:solidFill>
              </a:rPr>
              <a:t>   </a:t>
            </a:r>
            <a:r>
              <a:rPr lang="en" sz="1400" dirty="0"/>
              <a:t>The role of safety in a design of a car provides the best possible chance of survival to the occupants who ride in the vehicle. </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With the new technology and systems put into each new design that help the vehicle, this also helps the driver become more aware as well as save the vehicle itself if it were to get into a collision.</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Cars are constantly developing into something safer and technologically helpful that it may save the occupants that are in it and it may even help avoid a collision all together. </a:t>
            </a:r>
            <a:endParaRPr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References:</a:t>
            </a:r>
            <a:endParaRPr/>
          </a:p>
        </p:txBody>
      </p:sp>
      <p:sp>
        <p:nvSpPr>
          <p:cNvPr id="142" name="Google Shape;142;p24"/>
          <p:cNvSpPr txBox="1">
            <a:spLocks noGrp="1"/>
          </p:cNvSpPr>
          <p:nvPr>
            <p:ph type="body" idx="1"/>
          </p:nvPr>
        </p:nvSpPr>
        <p:spPr>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r>
              <a:rPr lang="en" sz="1200" u="sng" dirty="0">
                <a:solidFill>
                  <a:schemeClr val="hlink"/>
                </a:solidFill>
                <a:hlinkClick r:id="rId3"/>
              </a:rPr>
              <a:t>Chevrolet bel air safety features timeline</a:t>
            </a:r>
            <a:endParaRPr lang="en" sz="1200" u="sng" dirty="0">
              <a:solidFill>
                <a:schemeClr val="hlink"/>
              </a:solidFill>
            </a:endParaRPr>
          </a:p>
          <a:p>
            <a:pPr marL="152400" lvl="0" indent="0" algn="l" rtl="0">
              <a:spcBef>
                <a:spcPts val="0"/>
              </a:spcBef>
              <a:spcAft>
                <a:spcPts val="0"/>
              </a:spcAft>
              <a:buSzPts val="1200"/>
              <a:buNone/>
            </a:pPr>
            <a:endParaRPr lang="en-GB" sz="1200" dirty="0"/>
          </a:p>
          <a:p>
            <a:pPr marL="152400" lvl="0" indent="0" algn="l" rtl="0">
              <a:spcBef>
                <a:spcPts val="0"/>
              </a:spcBef>
              <a:spcAft>
                <a:spcPts val="0"/>
              </a:spcAft>
              <a:buSzPts val="1200"/>
              <a:buNone/>
            </a:pPr>
            <a:r>
              <a:rPr lang="en-GB" sz="1200" dirty="0"/>
              <a:t>Explore the Subaru WRX Safety Features That Keep You Protected (subaru-global.com) </a:t>
            </a:r>
          </a:p>
          <a:p>
            <a:pPr marL="457200" lvl="0" indent="-304800" algn="l" rtl="0">
              <a:spcBef>
                <a:spcPts val="0"/>
              </a:spcBef>
              <a:spcAft>
                <a:spcPts val="0"/>
              </a:spcAft>
              <a:buSzPts val="1200"/>
              <a:buChar char="-"/>
            </a:pPr>
            <a:endParaRPr lang="en-AU" sz="1200" dirty="0"/>
          </a:p>
          <a:p>
            <a:pPr marL="457200" lvl="0" indent="-304800" algn="l" rtl="0">
              <a:spcBef>
                <a:spcPts val="0"/>
              </a:spcBef>
              <a:spcAft>
                <a:spcPts val="0"/>
              </a:spcAft>
              <a:buSzPts val="1200"/>
              <a:buChar char="-"/>
            </a:pPr>
            <a:endParaRPr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72"/>
        <p:cNvGrpSpPr/>
        <p:nvPr/>
      </p:nvGrpSpPr>
      <p:grpSpPr>
        <a:xfrm>
          <a:off x="0" y="0"/>
          <a:ext cx="0" cy="0"/>
          <a:chOff x="0" y="0"/>
          <a:chExt cx="0" cy="0"/>
        </a:xfrm>
      </p:grpSpPr>
      <p:pic>
        <p:nvPicPr>
          <p:cNvPr id="84" name="Picture 78">
            <a:extLst>
              <a:ext uri="{FF2B5EF4-FFF2-40B4-BE49-F238E27FC236}">
                <a16:creationId xmlns:a16="http://schemas.microsoft.com/office/drawing/2014/main" id="{A17F7527-5AC0-479A-B79F-9CF46341049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useBgFill="1">
        <p:nvSpPr>
          <p:cNvPr id="85" name="Rectangle 80">
            <a:extLst>
              <a:ext uri="{FF2B5EF4-FFF2-40B4-BE49-F238E27FC236}">
                <a16:creationId xmlns:a16="http://schemas.microsoft.com/office/drawing/2014/main" id="{50E53EDA-3B94-4F6B-9E86-D3BB9EBB9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Google Shape;73;p14"/>
          <p:cNvSpPr txBox="1">
            <a:spLocks noGrp="1"/>
          </p:cNvSpPr>
          <p:nvPr>
            <p:ph type="title"/>
          </p:nvPr>
        </p:nvSpPr>
        <p:spPr>
          <a:xfrm>
            <a:off x="514349" y="862557"/>
            <a:ext cx="2744542" cy="3418386"/>
          </a:xfrm>
          <a:prstGeom prst="rect">
            <a:avLst/>
          </a:prstGeom>
        </p:spPr>
        <p:txBody>
          <a:bodyPr spcFirstLastPara="1" vert="horz" lIns="91440" tIns="45720" rIns="91440" bIns="45720" rtlCol="0" anchor="ctr" anchorCtr="0">
            <a:normAutofit/>
          </a:bodyPr>
          <a:lstStyle/>
          <a:p>
            <a:pPr marL="457200" lvl="0" indent="-431800" defTabSz="457200">
              <a:lnSpc>
                <a:spcPct val="90000"/>
              </a:lnSpc>
              <a:spcBef>
                <a:spcPct val="0"/>
              </a:spcBef>
              <a:spcAft>
                <a:spcPts val="0"/>
              </a:spcAft>
              <a:buSzPts val="3200"/>
            </a:pPr>
            <a:r>
              <a:rPr lang="en-US" sz="2800" dirty="0"/>
              <a:t>Increasing the time of the collision</a:t>
            </a:r>
          </a:p>
        </p:txBody>
      </p:sp>
      <p:cxnSp>
        <p:nvCxnSpPr>
          <p:cNvPr id="83" name="Straight Connector 82">
            <a:extLst>
              <a:ext uri="{FF2B5EF4-FFF2-40B4-BE49-F238E27FC236}">
                <a16:creationId xmlns:a16="http://schemas.microsoft.com/office/drawing/2014/main" id="{30EFD79F-7790-479B-B7DB-BD0D8C101D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00192" y="1251585"/>
            <a:ext cx="0" cy="264033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74" name="Google Shape;74;p14"/>
          <p:cNvSpPr txBox="1">
            <a:spLocks noGrp="1"/>
          </p:cNvSpPr>
          <p:nvPr>
            <p:ph type="body" idx="1"/>
          </p:nvPr>
        </p:nvSpPr>
        <p:spPr>
          <a:xfrm>
            <a:off x="3741493" y="862557"/>
            <a:ext cx="4888157" cy="3418386"/>
          </a:xfrm>
          <a:prstGeom prst="rect">
            <a:avLst/>
          </a:prstGeom>
        </p:spPr>
        <p:txBody>
          <a:bodyPr spcFirstLastPara="1" vert="horz" lIns="91440" tIns="45720" rIns="91440" bIns="45720" rtlCol="0" anchor="ctr" anchorCtr="0">
            <a:normAutofit/>
          </a:bodyPr>
          <a:lstStyle/>
          <a:p>
            <a:pPr marL="0" lvl="0" indent="0" defTabSz="457200">
              <a:spcAft>
                <a:spcPts val="1000"/>
              </a:spcAft>
              <a:buSzPct val="100000"/>
              <a:buFont typeface="Arial"/>
              <a:buChar char="•"/>
            </a:pPr>
            <a:r>
              <a:rPr lang="en-GB" dirty="0"/>
              <a:t>Increasing the collision time and/ or the time it takes the vehicle to stop allows the force of impact to be minimised so as to prevent catastrophic injury.</a:t>
            </a:r>
          </a:p>
          <a:p>
            <a:pPr marL="0" lvl="0" indent="0" defTabSz="457200">
              <a:spcAft>
                <a:spcPts val="1000"/>
              </a:spcAft>
              <a:buSzPct val="100000"/>
              <a:buNone/>
            </a:pPr>
            <a:r>
              <a:rPr lang="en-GB" dirty="0"/>
              <a:t>Increasing the collision time means having things like crumple zones and airbags to reduce the force made on the person driving .</a:t>
            </a:r>
          </a:p>
          <a:p>
            <a:pPr marL="0" lvl="0" indent="0" defTabSz="457200">
              <a:spcAft>
                <a:spcPts val="1000"/>
              </a:spcAft>
              <a:buSzPct val="100000"/>
              <a:buNone/>
            </a:pPr>
            <a:r>
              <a:rPr lang="en-GB" dirty="0"/>
              <a:t>The crumple zones allow the force to be captured thus leaving less force to impact the driver or passengers.</a:t>
            </a:r>
          </a:p>
          <a:p>
            <a:pPr marL="0" lvl="0" indent="0" defTabSz="457200">
              <a:spcAft>
                <a:spcPts val="1000"/>
              </a:spcAft>
              <a:buSzPct val="100000"/>
              <a:buFont typeface="Arial"/>
              <a:buChar cha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60750" y="871073"/>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 Spreading the forces of impact over the largest possible area and ensuring stability of the vehicle</a:t>
            </a:r>
            <a:endParaRPr sz="2800" dirty="0"/>
          </a:p>
        </p:txBody>
      </p:sp>
      <p:sp>
        <p:nvSpPr>
          <p:cNvPr id="80" name="Google Shape;80;p15"/>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Crumple zones also help in redistributing a forces impact. It directs the force away from the occupants of the car because the force has to go somewhere.</a:t>
            </a:r>
          </a:p>
          <a:p>
            <a:pPr marL="0" lvl="0" indent="0" algn="l" rtl="0">
              <a:spcBef>
                <a:spcPts val="0"/>
              </a:spcBef>
              <a:spcAft>
                <a:spcPts val="0"/>
              </a:spcAft>
              <a:buNone/>
            </a:pPr>
            <a:endParaRPr lang="en" dirty="0"/>
          </a:p>
          <a:p>
            <a:pPr marL="0" lvl="0" indent="0" algn="l" rtl="0">
              <a:spcBef>
                <a:spcPts val="0"/>
              </a:spcBef>
              <a:spcAft>
                <a:spcPts val="0"/>
              </a:spcAft>
              <a:buNone/>
            </a:pPr>
            <a:r>
              <a:rPr lang="en-GB" dirty="0"/>
              <a:t>Functions like ABS in cars allow for more secure stability. It stops the car breaks from locking so drivers can easily swerve around obstacles or turn corners.</a:t>
            </a:r>
          </a:p>
          <a:p>
            <a:pPr marL="0" lvl="0" indent="0" algn="l" rtl="0">
              <a:spcBef>
                <a:spcPts val="0"/>
              </a:spcBef>
              <a:spcAft>
                <a:spcPts val="0"/>
              </a:spcAft>
              <a:buNone/>
            </a:pPr>
            <a:endParaRPr dirty="0"/>
          </a:p>
        </p:txBody>
      </p:sp>
      <p:sp>
        <p:nvSpPr>
          <p:cNvPr id="81" name="Google Shape;81;p15"/>
          <p:cNvSpPr txBox="1">
            <a:spLocks noGrp="1"/>
          </p:cNvSpPr>
          <p:nvPr>
            <p:ph type="body" idx="2"/>
          </p:nvPr>
        </p:nvSpPr>
        <p:spPr>
          <a:xfrm>
            <a:off x="471900" y="3894505"/>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The crumple zones that are created absorb as much force as possible to protect the components as well as the occupants inside the vehicle. </a:t>
            </a:r>
            <a:endParaRPr dirty="0"/>
          </a:p>
        </p:txBody>
      </p:sp>
      <p:pic>
        <p:nvPicPr>
          <p:cNvPr id="3" name="Picture 2">
            <a:extLst>
              <a:ext uri="{FF2B5EF4-FFF2-40B4-BE49-F238E27FC236}">
                <a16:creationId xmlns:a16="http://schemas.microsoft.com/office/drawing/2014/main" id="{C4BE4BF5-1FAD-00E3-9358-FE0D4FC07774}"/>
              </a:ext>
            </a:extLst>
          </p:cNvPr>
          <p:cNvPicPr>
            <a:picLocks noChangeAspect="1"/>
          </p:cNvPicPr>
          <p:nvPr/>
        </p:nvPicPr>
        <p:blipFill>
          <a:blip r:embed="rId3"/>
          <a:stretch>
            <a:fillRect/>
          </a:stretch>
        </p:blipFill>
        <p:spPr>
          <a:xfrm>
            <a:off x="4768749" y="2059753"/>
            <a:ext cx="3330223" cy="242884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85"/>
        <p:cNvGrpSpPr/>
        <p:nvPr/>
      </p:nvGrpSpPr>
      <p:grpSpPr>
        <a:xfrm>
          <a:off x="0" y="0"/>
          <a:ext cx="0" cy="0"/>
          <a:chOff x="0" y="0"/>
          <a:chExt cx="0" cy="0"/>
        </a:xfrm>
      </p:grpSpPr>
      <p:pic>
        <p:nvPicPr>
          <p:cNvPr id="104" name="Picture 97">
            <a:extLst>
              <a:ext uri="{FF2B5EF4-FFF2-40B4-BE49-F238E27FC236}">
                <a16:creationId xmlns:a16="http://schemas.microsoft.com/office/drawing/2014/main" id="{A17F7527-5AC0-479A-B79F-9CF46341049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useBgFill="1">
        <p:nvSpPr>
          <p:cNvPr id="105" name="Rectangle 99">
            <a:extLst>
              <a:ext uri="{FF2B5EF4-FFF2-40B4-BE49-F238E27FC236}">
                <a16:creationId xmlns:a16="http://schemas.microsoft.com/office/drawing/2014/main" id="{C1709A45-C6F3-4CEE-AA0F-887FAC5CAE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Google Shape;86;p16"/>
          <p:cNvSpPr txBox="1">
            <a:spLocks noGrp="1"/>
          </p:cNvSpPr>
          <p:nvPr>
            <p:ph type="title"/>
          </p:nvPr>
        </p:nvSpPr>
        <p:spPr>
          <a:xfrm>
            <a:off x="514350" y="400050"/>
            <a:ext cx="8115300" cy="882819"/>
          </a:xfrm>
          <a:prstGeom prst="rect">
            <a:avLst/>
          </a:prstGeom>
        </p:spPr>
        <p:txBody>
          <a:bodyPr spcFirstLastPara="1" vert="horz" lIns="91440" tIns="45720" rIns="91440" bIns="45720" rtlCol="0" anchor="b" anchorCtr="0">
            <a:normAutofit/>
          </a:bodyPr>
          <a:lstStyle/>
          <a:p>
            <a:pPr marL="0" lvl="0" indent="0" algn="ctr" defTabSz="457200">
              <a:lnSpc>
                <a:spcPct val="90000"/>
              </a:lnSpc>
              <a:spcBef>
                <a:spcPct val="0"/>
              </a:spcBef>
              <a:spcAft>
                <a:spcPts val="0"/>
              </a:spcAft>
            </a:pPr>
            <a:r>
              <a:rPr lang="en-US" sz="2800"/>
              <a:t>Minimising contact of the person with the interior of the vehicle </a:t>
            </a:r>
          </a:p>
        </p:txBody>
      </p:sp>
      <p:cxnSp>
        <p:nvCxnSpPr>
          <p:cNvPr id="106" name="Straight Connector 101">
            <a:extLst>
              <a:ext uri="{FF2B5EF4-FFF2-40B4-BE49-F238E27FC236}">
                <a16:creationId xmlns:a16="http://schemas.microsoft.com/office/drawing/2014/main" id="{26E963D7-0A73-484A-B8A2-DDBFEA123C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84221" y="1387557"/>
            <a:ext cx="375558"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7" name="Google Shape;87;p16"/>
          <p:cNvSpPr txBox="1">
            <a:spLocks noGrp="1"/>
          </p:cNvSpPr>
          <p:nvPr>
            <p:ph type="body" idx="1"/>
          </p:nvPr>
        </p:nvSpPr>
        <p:spPr>
          <a:xfrm>
            <a:off x="514350" y="1682919"/>
            <a:ext cx="8115300" cy="2660481"/>
          </a:xfrm>
          <a:prstGeom prst="rect">
            <a:avLst/>
          </a:prstGeom>
        </p:spPr>
        <p:txBody>
          <a:bodyPr spcFirstLastPara="1" vert="horz" lIns="91440" tIns="45720" rIns="91440" bIns="45720" rtlCol="0" anchor="t" anchorCtr="0">
            <a:normAutofit/>
          </a:bodyPr>
          <a:lstStyle/>
          <a:p>
            <a:pPr marL="0" lvl="0" indent="0" defTabSz="457200">
              <a:spcAft>
                <a:spcPts val="1000"/>
              </a:spcAft>
              <a:buClr>
                <a:schemeClr val="tx1"/>
              </a:buClr>
              <a:buSzPct val="100000"/>
              <a:buFont typeface="Arial"/>
              <a:buChar char="•"/>
            </a:pPr>
            <a:r>
              <a:rPr lang="en-US" sz="1500">
                <a:solidFill>
                  <a:schemeClr val="tx1"/>
                </a:solidFill>
              </a:rPr>
              <a:t>The seat belts in the vehicle keep the occupant from jostling/moving too much in the event of a sudden stop.</a:t>
            </a:r>
          </a:p>
          <a:p>
            <a:pPr marL="0" lvl="0" indent="0" defTabSz="457200">
              <a:spcAft>
                <a:spcPts val="1000"/>
              </a:spcAft>
              <a:buClr>
                <a:schemeClr val="tx1"/>
              </a:buClr>
              <a:buSzPct val="100000"/>
              <a:buFont typeface="Arial"/>
              <a:buChar char="•"/>
            </a:pPr>
            <a:r>
              <a:rPr lang="en-US" sz="1500">
                <a:solidFill>
                  <a:schemeClr val="tx1"/>
                </a:solidFill>
              </a:rPr>
              <a:t>They’re designed to stretch slightly to allow movement which may occur in a collision. This lengthens the time it takes for the body’s movement to return to its original state, reducing it’s force. </a:t>
            </a:r>
          </a:p>
          <a:p>
            <a:pPr marL="0" lvl="0" indent="0" defTabSz="457200">
              <a:spcAft>
                <a:spcPts val="1000"/>
              </a:spcAft>
              <a:buClr>
                <a:schemeClr val="tx1"/>
              </a:buClr>
              <a:buSzPct val="100000"/>
              <a:buFont typeface="Arial"/>
              <a:buChar char="•"/>
            </a:pPr>
            <a:r>
              <a:rPr lang="en-US" sz="1500">
                <a:solidFill>
                  <a:schemeClr val="tx1"/>
                </a:solidFill>
              </a:rPr>
              <a:t>Airbags also lengthens the time it takes for the heads momentum to return to its original position, which also reduces the forces acting on it as well as serving as a cushion to help prevent injuries that may occur to the head.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2"/>
        <p:cNvGrpSpPr/>
        <p:nvPr/>
      </p:nvGrpSpPr>
      <p:grpSpPr>
        <a:xfrm>
          <a:off x="0" y="0"/>
          <a:ext cx="0" cy="0"/>
          <a:chOff x="0" y="0"/>
          <a:chExt cx="0" cy="0"/>
        </a:xfrm>
      </p:grpSpPr>
      <p:pic>
        <p:nvPicPr>
          <p:cNvPr id="99" name="Picture 98">
            <a:extLst>
              <a:ext uri="{FF2B5EF4-FFF2-40B4-BE49-F238E27FC236}">
                <a16:creationId xmlns:a16="http://schemas.microsoft.com/office/drawing/2014/main" id="{DF6A9299-1D12-47E2-9DD4-03342553C4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useBgFill="1">
        <p:nvSpPr>
          <p:cNvPr id="101" name="Rectangle 100">
            <a:extLst>
              <a:ext uri="{FF2B5EF4-FFF2-40B4-BE49-F238E27FC236}">
                <a16:creationId xmlns:a16="http://schemas.microsoft.com/office/drawing/2014/main" id="{CBD94887-6A10-4F62-8EE1-B2BCFA1F3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1339"/>
            <a:ext cx="9141618" cy="5142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E18B5D5-C2BD-424E-5164-63554FEF067F}"/>
              </a:ext>
            </a:extLst>
          </p:cNvPr>
          <p:cNvPicPr>
            <a:picLocks noChangeAspect="1"/>
          </p:cNvPicPr>
          <p:nvPr/>
        </p:nvPicPr>
        <p:blipFill rotWithShape="1">
          <a:blip r:embed="rId4">
            <a:alphaModFix amt="25000"/>
          </a:blip>
          <a:srcRect t="6278" b="9452"/>
          <a:stretch/>
        </p:blipFill>
        <p:spPr>
          <a:xfrm>
            <a:off x="20" y="10"/>
            <a:ext cx="9143980" cy="5143490"/>
          </a:xfrm>
          <a:prstGeom prst="rect">
            <a:avLst/>
          </a:prstGeom>
        </p:spPr>
      </p:pic>
      <p:pic>
        <p:nvPicPr>
          <p:cNvPr id="103" name="Picture 102">
            <a:extLst>
              <a:ext uri="{FF2B5EF4-FFF2-40B4-BE49-F238E27FC236}">
                <a16:creationId xmlns:a16="http://schemas.microsoft.com/office/drawing/2014/main" id="{A3D512BA-228A-4979-9312-ACD246E1099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9000"/>
            <a:extLst>
              <a:ext uri="{28A0092B-C50C-407E-A947-70E740481C1C}">
                <a14:useLocalDpi xmlns:a14="http://schemas.microsoft.com/office/drawing/2010/main" val="0"/>
              </a:ext>
            </a:extLst>
          </a:blip>
          <a:stretch>
            <a:fillRect/>
          </a:stretch>
        </p:blipFill>
        <p:spPr>
          <a:xfrm>
            <a:off x="1191" y="669"/>
            <a:ext cx="9141618" cy="5142161"/>
          </a:xfrm>
          <a:prstGeom prst="rect">
            <a:avLst/>
          </a:prstGeom>
        </p:spPr>
      </p:pic>
      <p:sp>
        <p:nvSpPr>
          <p:cNvPr id="93" name="Google Shape;93;p17"/>
          <p:cNvSpPr txBox="1">
            <a:spLocks noGrp="1"/>
          </p:cNvSpPr>
          <p:nvPr>
            <p:ph type="title"/>
          </p:nvPr>
        </p:nvSpPr>
        <p:spPr>
          <a:xfrm>
            <a:off x="514350" y="457200"/>
            <a:ext cx="7598569" cy="1092200"/>
          </a:xfrm>
          <a:prstGeom prst="rect">
            <a:avLst/>
          </a:prstGeom>
        </p:spPr>
        <p:txBody>
          <a:bodyPr spcFirstLastPara="1" vert="horz" lIns="91440" tIns="45720" rIns="91440" bIns="45720" rtlCol="0" anchor="ctr" anchorCtr="0">
            <a:normAutofit/>
          </a:bodyPr>
          <a:lstStyle/>
          <a:p>
            <a:pPr marL="0" lvl="0" indent="0" defTabSz="457200">
              <a:lnSpc>
                <a:spcPct val="90000"/>
              </a:lnSpc>
              <a:spcBef>
                <a:spcPct val="0"/>
              </a:spcBef>
              <a:spcAft>
                <a:spcPts val="0"/>
              </a:spcAft>
            </a:pPr>
            <a:r>
              <a:rPr lang="en-US" sz="3600"/>
              <a:t> Keeping the person inside the vehicle</a:t>
            </a:r>
          </a:p>
        </p:txBody>
      </p:sp>
      <p:sp>
        <p:nvSpPr>
          <p:cNvPr id="94" name="Google Shape;94;p17"/>
          <p:cNvSpPr txBox="1">
            <a:spLocks noGrp="1"/>
          </p:cNvSpPr>
          <p:nvPr>
            <p:ph type="body" idx="1"/>
          </p:nvPr>
        </p:nvSpPr>
        <p:spPr>
          <a:xfrm>
            <a:off x="514350" y="1606550"/>
            <a:ext cx="7598569" cy="2736850"/>
          </a:xfrm>
          <a:prstGeom prst="rect">
            <a:avLst/>
          </a:prstGeom>
        </p:spPr>
        <p:txBody>
          <a:bodyPr spcFirstLastPara="1" vert="horz" lIns="91440" tIns="45720" rIns="91440" bIns="45720" rtlCol="0" anchor="ctr" anchorCtr="0">
            <a:normAutofit/>
          </a:bodyPr>
          <a:lstStyle/>
          <a:p>
            <a:pPr marL="0" lvl="0" indent="0" defTabSz="457200">
              <a:spcAft>
                <a:spcPts val="1000"/>
              </a:spcAft>
              <a:buClr>
                <a:schemeClr val="tx1"/>
              </a:buClr>
              <a:buSzPct val="100000"/>
              <a:buFont typeface="Arial"/>
              <a:buChar char="•"/>
            </a:pPr>
            <a:r>
              <a:rPr lang="en-US">
                <a:solidFill>
                  <a:schemeClr val="tx1"/>
                </a:solidFill>
              </a:rPr>
              <a:t>Newton's </a:t>
            </a:r>
            <a:r>
              <a:rPr lang="en-US" i="1">
                <a:solidFill>
                  <a:schemeClr val="tx1"/>
                </a:solidFill>
              </a:rPr>
              <a:t>Law of Inertia </a:t>
            </a:r>
            <a:r>
              <a:rPr lang="en-US">
                <a:solidFill>
                  <a:schemeClr val="tx1"/>
                </a:solidFill>
              </a:rPr>
              <a:t>states that an object will remain at rest or in a constant motion unless acted upon an unbalanced / external force.</a:t>
            </a:r>
          </a:p>
          <a:p>
            <a:pPr marL="0" lvl="0" indent="0" defTabSz="457200">
              <a:spcAft>
                <a:spcPts val="1000"/>
              </a:spcAft>
              <a:buClr>
                <a:schemeClr val="tx1"/>
              </a:buClr>
              <a:buSzPct val="100000"/>
              <a:buFont typeface="Arial"/>
              <a:buChar char="•"/>
            </a:pPr>
            <a:r>
              <a:rPr lang="en-US">
                <a:solidFill>
                  <a:schemeClr val="tx1"/>
                </a:solidFill>
              </a:rPr>
              <a:t>The seatbelts prevent persons from flying out the windscreen, windows, doors if they somehow open upon impact, or the top of cars for instances like convertibles.</a:t>
            </a:r>
          </a:p>
          <a:p>
            <a:pPr marL="0" lvl="0" indent="0" defTabSz="457200">
              <a:spcAft>
                <a:spcPts val="1000"/>
              </a:spcAft>
              <a:buClr>
                <a:schemeClr val="tx1"/>
              </a:buClr>
              <a:buSzPct val="100000"/>
              <a:buFont typeface="Arial"/>
              <a:buChar char="•"/>
            </a:pPr>
            <a:endParaRPr lang="en-US">
              <a:solidFill>
                <a:schemeClr val="tx1"/>
              </a:solidFill>
            </a:endParaRPr>
          </a:p>
          <a:p>
            <a:pPr marL="0" lvl="0" indent="0" defTabSz="457200">
              <a:spcAft>
                <a:spcPts val="1000"/>
              </a:spcAft>
              <a:buClr>
                <a:schemeClr val="tx1"/>
              </a:buClr>
              <a:buSzPct val="100000"/>
              <a:buFont typeface="Arial"/>
              <a:buChar char="•"/>
            </a:pPr>
            <a:endParaRPr lang="en-US">
              <a:solidFill>
                <a:schemeClr val="tx1"/>
              </a:solidFill>
            </a:endParaRPr>
          </a:p>
          <a:p>
            <a:pPr marL="0" lvl="0" indent="0" defTabSz="457200">
              <a:spcAft>
                <a:spcPts val="1000"/>
              </a:spcAft>
              <a:buClr>
                <a:schemeClr val="tx1"/>
              </a:buClr>
              <a:buSzPct val="100000"/>
              <a:buFont typeface="Arial"/>
              <a:buChar char="•"/>
            </a:pPr>
            <a:r>
              <a:rPr lang="en-US">
                <a:solidFill>
                  <a:schemeClr val="tx1"/>
                </a:solidFill>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Shape 99"/>
        <p:cNvGrpSpPr/>
        <p:nvPr/>
      </p:nvGrpSpPr>
      <p:grpSpPr>
        <a:xfrm>
          <a:off x="0" y="0"/>
          <a:ext cx="0" cy="0"/>
          <a:chOff x="0" y="0"/>
          <a:chExt cx="0" cy="0"/>
        </a:xfrm>
      </p:grpSpPr>
      <p:pic>
        <p:nvPicPr>
          <p:cNvPr id="195" name="Picture 111">
            <a:extLst>
              <a:ext uri="{FF2B5EF4-FFF2-40B4-BE49-F238E27FC236}">
                <a16:creationId xmlns:a16="http://schemas.microsoft.com/office/drawing/2014/main" id="{FA4A8332-6151-481A-9DEC-D3D2FA1A2A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100" name="Google Shape;100;p18"/>
          <p:cNvSpPr txBox="1">
            <a:spLocks noGrp="1"/>
          </p:cNvSpPr>
          <p:nvPr>
            <p:ph type="title"/>
          </p:nvPr>
        </p:nvSpPr>
        <p:spPr>
          <a:xfrm>
            <a:off x="4094781" y="3037698"/>
            <a:ext cx="4275312" cy="1059643"/>
          </a:xfrm>
          <a:prstGeom prst="rect">
            <a:avLst/>
          </a:prstGeom>
        </p:spPr>
        <p:txBody>
          <a:bodyPr spcFirstLastPara="1" vert="horz" lIns="91440" tIns="45720" rIns="91440" bIns="45720" rtlCol="0" anchor="b" anchorCtr="0">
            <a:normAutofit/>
          </a:bodyPr>
          <a:lstStyle/>
          <a:p>
            <a:pPr marL="0" lvl="0" indent="0" algn="r" defTabSz="457200">
              <a:spcBef>
                <a:spcPct val="0"/>
              </a:spcBef>
              <a:spcAft>
                <a:spcPts val="0"/>
              </a:spcAft>
            </a:pPr>
            <a:r>
              <a:rPr lang="en-US" sz="3000" i="1">
                <a:solidFill>
                  <a:schemeClr val="tx1"/>
                </a:solidFill>
              </a:rPr>
              <a:t>Subaru WRX </a:t>
            </a:r>
            <a:br>
              <a:rPr lang="en-US" sz="3000" i="1">
                <a:solidFill>
                  <a:schemeClr val="tx1"/>
                </a:solidFill>
              </a:rPr>
            </a:br>
            <a:r>
              <a:rPr lang="en-US" sz="3000" i="1">
                <a:solidFill>
                  <a:schemeClr val="tx1"/>
                </a:solidFill>
              </a:rPr>
              <a:t>safety features</a:t>
            </a:r>
            <a:endParaRPr lang="en-US" sz="3000" i="1" dirty="0">
              <a:solidFill>
                <a:schemeClr val="tx1"/>
              </a:solidFill>
            </a:endParaRPr>
          </a:p>
        </p:txBody>
      </p:sp>
      <p:grpSp>
        <p:nvGrpSpPr>
          <p:cNvPr id="114" name="Group 113">
            <a:extLst>
              <a:ext uri="{FF2B5EF4-FFF2-40B4-BE49-F238E27FC236}">
                <a16:creationId xmlns:a16="http://schemas.microsoft.com/office/drawing/2014/main" id="{DC1A4634-CF00-456C-BBEC-CEAAAAD06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1339066">
            <a:off x="4703775" y="-291244"/>
            <a:ext cx="3645711" cy="3168309"/>
            <a:chOff x="5281603" y="104899"/>
            <a:chExt cx="6910397" cy="6005491"/>
          </a:xfrm>
        </p:grpSpPr>
        <p:sp>
          <p:nvSpPr>
            <p:cNvPr id="115" name="Freeform 13">
              <a:extLst>
                <a:ext uri="{FF2B5EF4-FFF2-40B4-BE49-F238E27FC236}">
                  <a16:creationId xmlns:a16="http://schemas.microsoft.com/office/drawing/2014/main" id="{90EFC584-AC34-453E-8A9C-7BEB89F64A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a:extLst>
                <a:ext uri="{FF2B5EF4-FFF2-40B4-BE49-F238E27FC236}">
                  <a16:creationId xmlns:a16="http://schemas.microsoft.com/office/drawing/2014/main" id="{35E9C08F-794C-4E4D-AFF0-0A985895667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17" name="Straight Connector 116">
                <a:extLst>
                  <a:ext uri="{FF2B5EF4-FFF2-40B4-BE49-F238E27FC236}">
                    <a16:creationId xmlns:a16="http://schemas.microsoft.com/office/drawing/2014/main" id="{F1C99F1A-BB7C-49E1-98CF-DE28920915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73B542F9-2D05-417C-A7AD-7AFFB7E0B0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6FF1997A-17D4-4819-9FC2-B884E31044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321503FF-7286-464B-8630-3BA09AB8D0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E8A67DC0-D5C3-472C-AEAD-035EED2C69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5A07BA38-40D5-4536-B326-48FBBFA103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96D5E409-3A71-49C0-95CE-D1538BDE00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70021DA-07B9-4496-8207-A757FAB41D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3B27B1A5-5C41-4BC2-9105-D39F5E0C4E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D5B4BDD0-9FB4-452D-A638-BFD7F32AAC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CCF1E199-162B-4EAA-B5F7-D9163A1FF5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0AE6598-0863-406C-ADA1-A775032624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3371116-3488-4DB2-A304-1F3C5928D1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A908A675-2DB3-443D-9FD0-66C85E1CE7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DC278961-7F1D-429D-BEBE-98973C706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1ADF9F0-31DE-49C4-924E-888A58F0AC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46107732-E440-421D-976A-BD8673768F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D60366E1-EC44-4EFF-A8C6-ECDE627CB9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D9A78416-2D8B-4B20-98C8-1029FD4603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37BE981C-5C80-4E13-9FD8-B35455F759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18F430D8-931C-4E93-9D8C-1357AD8DB0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F4C41E18-8B54-480B-83D8-8176A05391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AFC2AFA4-1C48-4D20-8B9F-8EEA48F3D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1156742D-7511-44F3-BB8C-4F52C41B96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F5B4A8E-5A92-468F-AFA9-29EE21CAB3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B1B3F74-161B-4BC9-9E53-04EAF47627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D4E709A-22B5-40DA-96AF-AC16C377B5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CE75552-806C-4FF6-A5C3-3B8DEA629D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71B20381-8B16-4D78-9E15-1D8ED59DDB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10C44C95-4178-4E32-BB3A-33475943AF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EE41B3A-EEFE-4CB9-872E-414F7958D5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52922CEA-12B3-483F-9178-4C62B3CF27A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03F5F6A6-C06F-42AE-9FBD-4B3BCB4ACC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661ED679-2530-4361-B95B-B05F1C9415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135C9826-4C9B-4A12-BC07-700ACCD405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3C2E88E6-BE2E-4523-962A-86D55D7D17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27BAF17-D38B-4F1C-B564-BC3B5E5A84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6FDD6921-0E35-49D0-B71C-28BBA43752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9955FA46-DEA3-469F-B77D-93DC5E266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3669F542-38C0-48F1-8AAC-2969D20A500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B710B796-9CE4-4EB4-BF7F-11851B718E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8C0281A4-7AF1-4013-837D-31C95EEEC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9EDB2E49-0514-48F8-BC6A-83DE95F117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8B2B6D20-7D59-4DF1-BFD3-A4C5708CF7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B00B150-B796-4C5C-AC31-98D060282F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89CD9D5-F74D-4CE0-9C43-EC23B03979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4C1AB5F8-6407-403F-B281-8B192B383F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1C7BFA8A-97EA-4088-A90E-A902C03FB2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8D2DC1CD-8EC5-4976-ADEB-2E06164C09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67277F67-4C66-4421-AE77-90895E800B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3E05E8F7-5B28-4E47-924C-90D8456CD7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A85ACD6-DBB1-401A-BBBA-003F9B77AE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2C7E58-C86A-4951-B94C-D73FA7FDA4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D02D4B54-E8D9-4A8E-A8AF-D0BA9FDC4A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D90138EB-1F72-421B-AEFA-A56128397B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F559951-B6A6-4E50-BC91-2E2C2D55F2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D77725C9-CDB3-41D2-AFD0-4BFC5F9083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5C36F5EB-F912-43CE-8DBF-86CBC786C6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635FAFC1-CD70-4F35-BEAC-92156D10F2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754F09C1-35B1-4C5D-AFCE-0FF5E43349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23EF58D0-8110-451E-82EC-9D42493F17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C014D619-9F4F-484E-B941-8476F8B1BA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42C3904F-B896-45BD-B89B-F91A955350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3C857C33-5660-41D2-85EF-8DF89C7A18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CD37B5DF-F507-4477-BDDA-A16D866039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82059CCF-A142-4899-9CB2-96989FDB0C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9D54F23F-3CCE-4230-9450-7E0F57C832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7A327725-CC82-4EC4-BC62-404DF8C928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D43BC259-8300-4DA0-B0F4-9D4F96A76A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4587A259-7B5F-4BB1-ACBB-9F8AFE340E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2D793FA1-D76B-4059-9FC6-4A43614CD0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865E1101-60DE-4A2E-83CB-F2120F3EE88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5FC297E9-5BAF-4DFE-98C5-D210C07A62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3088415C-6522-4AB4-8D73-0BEFB4E71B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CD617DB-B3D3-4213-A9DD-8BA7932B15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1450E7E0-1ACD-47BB-9687-C3FBFEEE8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A595F51C-2E95-4044-B3D8-A2F5964438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A87D73B1-3A33-491F-BA89-51B2839106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2" name="Picture 1" descr="A white car on a road&#10;&#10;Description automatically generated with medium confidence">
            <a:extLst>
              <a:ext uri="{FF2B5EF4-FFF2-40B4-BE49-F238E27FC236}">
                <a16:creationId xmlns:a16="http://schemas.microsoft.com/office/drawing/2014/main" id="{4A17998A-1F78-AF70-92CA-A18BD3E33CEA}"/>
              </a:ext>
            </a:extLst>
          </p:cNvPr>
          <p:cNvPicPr>
            <a:picLocks noChangeAspect="1"/>
          </p:cNvPicPr>
          <p:nvPr/>
        </p:nvPicPr>
        <p:blipFill rotWithShape="1">
          <a:blip r:embed="rId5"/>
          <a:srcRect l="11931" r="9220" b="3"/>
          <a:stretch/>
        </p:blipFill>
        <p:spPr>
          <a:xfrm>
            <a:off x="4560443" y="-1506"/>
            <a:ext cx="3590488" cy="2561311"/>
          </a:xfrm>
          <a:custGeom>
            <a:avLst/>
            <a:gdLst/>
            <a:ahLst/>
            <a:cxnLst/>
            <a:rect l="l" t="t" r="r" b="b"/>
            <a:pathLst>
              <a:path w="4411344" h="3146878">
                <a:moveTo>
                  <a:pt x="211873" y="0"/>
                </a:moveTo>
                <a:lnTo>
                  <a:pt x="4199471" y="0"/>
                </a:lnTo>
                <a:lnTo>
                  <a:pt x="4205314" y="11242"/>
                </a:lnTo>
                <a:cubicBezTo>
                  <a:pt x="4337510" y="294369"/>
                  <a:pt x="4411344" y="610214"/>
                  <a:pt x="4411344" y="943304"/>
                </a:cubicBezTo>
                <a:cubicBezTo>
                  <a:pt x="4411344" y="2085328"/>
                  <a:pt x="3543413" y="3024636"/>
                  <a:pt x="2431189" y="3137588"/>
                </a:cubicBezTo>
                <a:lnTo>
                  <a:pt x="2247220" y="3146878"/>
                </a:lnTo>
                <a:lnTo>
                  <a:pt x="2164124" y="3146878"/>
                </a:lnTo>
                <a:lnTo>
                  <a:pt x="1980155" y="3137588"/>
                </a:lnTo>
                <a:cubicBezTo>
                  <a:pt x="867932" y="3024636"/>
                  <a:pt x="0" y="2085328"/>
                  <a:pt x="0" y="943304"/>
                </a:cubicBezTo>
                <a:cubicBezTo>
                  <a:pt x="0" y="610214"/>
                  <a:pt x="73835" y="294369"/>
                  <a:pt x="206030" y="11242"/>
                </a:cubicBezTo>
                <a:close/>
              </a:path>
            </a:pathLst>
          </a:custGeom>
        </p:spPr>
      </p:pic>
      <p:sp>
        <p:nvSpPr>
          <p:cNvPr id="196" name="Rectangle 195">
            <a:extLst>
              <a:ext uri="{FF2B5EF4-FFF2-40B4-BE49-F238E27FC236}">
                <a16:creationId xmlns:a16="http://schemas.microsoft.com/office/drawing/2014/main" id="{73710393-C767-43F2-8FBD-DFC6C6DE6F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774" y="3267868"/>
            <a:ext cx="542925" cy="133350"/>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8" name="Group 197">
            <a:extLst>
              <a:ext uri="{FF2B5EF4-FFF2-40B4-BE49-F238E27FC236}">
                <a16:creationId xmlns:a16="http://schemas.microsoft.com/office/drawing/2014/main" id="{24BFFD1D-EF0D-48A3-9398-5E7B376877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9884888">
            <a:off x="-341866" y="191003"/>
            <a:ext cx="4923310" cy="4278610"/>
            <a:chOff x="5281603" y="104899"/>
            <a:chExt cx="6910397" cy="6005491"/>
          </a:xfrm>
        </p:grpSpPr>
        <p:sp>
          <p:nvSpPr>
            <p:cNvPr id="199" name="Freeform 97">
              <a:extLst>
                <a:ext uri="{FF2B5EF4-FFF2-40B4-BE49-F238E27FC236}">
                  <a16:creationId xmlns:a16="http://schemas.microsoft.com/office/drawing/2014/main" id="{689353F2-B99A-4264-BFDB-C10D8AD9C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0" name="Group 199">
              <a:extLst>
                <a:ext uri="{FF2B5EF4-FFF2-40B4-BE49-F238E27FC236}">
                  <a16:creationId xmlns:a16="http://schemas.microsoft.com/office/drawing/2014/main" id="{9F98F031-719D-4CBA-9C8B-E0A16DED2CE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01" name="Straight Connector 200">
                <a:extLst>
                  <a:ext uri="{FF2B5EF4-FFF2-40B4-BE49-F238E27FC236}">
                    <a16:creationId xmlns:a16="http://schemas.microsoft.com/office/drawing/2014/main" id="{7F0BF977-B855-4AE5-99C3-F8550048EA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C05AF72D-9C25-41BB-AFCB-D81AB9F0D1D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4409F544-D26B-4B8D-A0B1-2B69366CAF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6140E36F-2ED8-4E26-A0A6-22A45C16F00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B0B721E5-9AB8-40F1-B00D-6167560899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009CFBE9-3E08-47A9-B687-16CF8470F5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545ECBDB-CBEA-4FE2-9E19-DE507EB6AC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51074F87-299E-4574-9457-E4F77FCE15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CE00CA3D-9F09-45AE-A510-200EA63E7B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63163250-DF2D-468F-B58F-00BAA42AA12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681CDB55-0C2A-4128-AFAE-E4E44AF7A4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A1A5269C-2089-465D-A3AE-65A3CE6CBB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8819BCAD-CAB9-4FE6-9F21-B85071FB52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FB5EC56C-C8D8-4050-A2D1-B7B3FCCAA1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4491DEA-A55D-4C28-8AA6-9691A9A623E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C3D2A244-B4BB-40E3-B23C-5A15E1136B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A00BE7D9-15CD-4F76-8597-011B589BD9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C2903E31-22BB-47A0-BDF6-353CA627EBD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28FBC987-7B23-444C-9FC8-ADF3DB98A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2BD496B3-1F2A-4819-87F8-C5495A4478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78223F66-B81A-4BA8-898A-9296BA7715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A4F6E2F1-3B98-4D0D-A2CC-CD3D340222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0B0DE108-EDF9-4067-B14D-3F17C4178F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F055FFCF-CA93-4598-B922-5EA1194432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87523144-7D36-41B0-86AA-C3B35B135F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9D512F63-F2C0-48C7-82E7-2A84D3F29F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D99DBCA8-4345-4F25-8A39-13AFB2301B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FE38C341-8388-4F81-8CBC-B056FC5B357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3D20619E-EAE0-4725-B705-3D96E4F2BC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C098F849-CF8B-4E75-97B7-14CB4C0AEE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CBDDB4DD-24C7-4C8F-BE07-DC216C48D2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96E2ABB4-F943-4C41-B285-49F7197BB0E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203E42AE-9861-4212-A16A-678589A4A9D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35CD4731-613E-42C2-A908-A29E0AF020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11001F03-2B3E-4023-8260-E9EA19376B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7702AAD-5D5B-43DA-8A9F-6221A6FBB7B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76E0DD68-D9E9-4561-8866-9A2D4C773F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77220253-1375-4EAE-9C85-48074FA204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DAEA6172-DD83-42B0-A5F8-EF4B4CC9EF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43A7DA82-BA46-4425-BD0B-179C4381EB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B050357-22AB-495E-B0C2-817819D207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95872618-FD07-41C6-A602-6BA800CA8D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60EBF58-84D1-4B32-9EC8-DF37EB906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46BFE94F-474A-453D-AE3A-E4D9D48B05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7B3DA309-9228-4CBE-874D-94C7DDF021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45109F74-E11C-47CD-8176-A40CB370C0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8E8D113C-6520-46F0-95D7-D91F597A6A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3B703F40-0099-48A5-B79D-D7FF353A6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46DEE307-85EF-4D2A-A1B3-A8D009DE450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6600D9A5-388A-4962-914B-1E57A004C8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D1D8C77F-83F8-4142-8766-2CDD2E28EA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1214FE36-2FD1-49AD-AA59-F50D2BAB01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B59FD549-6C27-406B-8154-0FEEC74C27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ABBFD3F1-CDDE-47A0-89AD-80663926BF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B1AFA091-C2EE-45A9-9D47-6641B3D009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587CC879-926F-4955-AB23-62E0F3B6A4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4E6EA0EB-77AA-4D8F-A1C9-F0AFA039FC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EEDD9179-D665-453B-8A0D-C8AB157747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BBC4C827-7F4E-4E60-A479-6CCAAC82AD8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B8DAB12A-BCD3-43ED-A83B-A624D1665F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50401A41-60CB-4425-AA21-70CDEE8B22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27DB940E-119E-46EA-8B0D-8048C979BFE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9F999AF0-B77A-4AA0-9E7F-42E13BE7D2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5C14ECD8-D20A-4BB6-BF51-7CD2AF473CD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01E0E2E8-C70C-4BAC-AB01-192030B0E1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1A03B16D-75A6-46C2-94F8-7606F808B6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E3410BDA-E31B-490A-B7C8-351F2FE9B7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43741A8F-ACE2-4F43-8F65-B04C4E633D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0EB9D00F-067B-4545-AC39-D926522168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B8D5F767-383B-4436-BEEA-66F30CACC5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99361825-C629-4530-AE2C-7FC66CDDD6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7EE53B6E-474F-4D28-87BC-DB5811B9F04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6763B8F6-C347-40A9-B37B-4EECA39705B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BC178CC7-64D9-4B97-B662-2114AEB8F2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3F746BDD-0A58-475C-88FC-C6DA717AE9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D7FA4519-C611-4777-AED5-EDDBCFDC1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6E45A983-6315-4DD7-9BB6-1F68AF308D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5FCA867F-6B2A-4332-98E3-F69F237772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3" name="Picture 2" descr="A blue car on a road&#10;&#10;Description automatically generated with medium confidence">
            <a:extLst>
              <a:ext uri="{FF2B5EF4-FFF2-40B4-BE49-F238E27FC236}">
                <a16:creationId xmlns:a16="http://schemas.microsoft.com/office/drawing/2014/main" id="{1C9AE27E-A799-E9C6-BA7D-EBE614B62964}"/>
              </a:ext>
            </a:extLst>
          </p:cNvPr>
          <p:cNvPicPr>
            <a:picLocks noChangeAspect="1"/>
          </p:cNvPicPr>
          <p:nvPr/>
        </p:nvPicPr>
        <p:blipFill rotWithShape="1">
          <a:blip r:embed="rId6"/>
          <a:srcRect l="9969" r="29886"/>
          <a:stretch/>
        </p:blipFill>
        <p:spPr>
          <a:xfrm>
            <a:off x="-1750" y="10"/>
            <a:ext cx="4081393" cy="4241195"/>
          </a:xfrm>
          <a:custGeom>
            <a:avLst/>
            <a:gdLst/>
            <a:ahLst/>
            <a:cxnLst/>
            <a:rect l="l" t="t" r="r" b="b"/>
            <a:pathLst>
              <a:path w="5067519" h="5265942">
                <a:moveTo>
                  <a:pt x="0" y="0"/>
                </a:moveTo>
                <a:lnTo>
                  <a:pt x="4097786" y="0"/>
                </a:lnTo>
                <a:lnTo>
                  <a:pt x="4176264" y="71326"/>
                </a:lnTo>
                <a:cubicBezTo>
                  <a:pt x="4726927" y="621989"/>
                  <a:pt x="5067519" y="1382723"/>
                  <a:pt x="5067519" y="2223006"/>
                </a:cubicBezTo>
                <a:cubicBezTo>
                  <a:pt x="5067519" y="3903573"/>
                  <a:pt x="3705150" y="5265942"/>
                  <a:pt x="2024583" y="5265942"/>
                </a:cubicBezTo>
                <a:cubicBezTo>
                  <a:pt x="1315594" y="5265942"/>
                  <a:pt x="663237" y="5023470"/>
                  <a:pt x="145914" y="4616926"/>
                </a:cubicBezTo>
                <a:lnTo>
                  <a:pt x="0" y="4489006"/>
                </a:ln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100"/>
                                        </p:tgtEl>
                                        <p:attrNameLst>
                                          <p:attrName>style.visibility</p:attrName>
                                        </p:attrNameLst>
                                      </p:cBhvr>
                                      <p:to>
                                        <p:strVal val="visible"/>
                                      </p:to>
                                    </p:set>
                                    <p:animEffect transition="in" filter="fade">
                                      <p:cBhvr>
                                        <p:cTn id="7" dur="7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Safety features that comply with previously mentioned physics principle/s:</a:t>
            </a:r>
            <a:endParaRPr/>
          </a:p>
        </p:txBody>
      </p:sp>
      <p:sp>
        <p:nvSpPr>
          <p:cNvPr id="108" name="Google Shape;108;p1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i="1" dirty="0">
                <a:solidFill>
                  <a:srgbClr val="000000"/>
                </a:solidFill>
              </a:rPr>
              <a:t>   </a:t>
            </a:r>
            <a:r>
              <a:rPr lang="en-GB" sz="1400" i="1" dirty="0">
                <a:solidFill>
                  <a:srgbClr val="000000"/>
                </a:solidFill>
              </a:rPr>
              <a:t>-</a:t>
            </a:r>
            <a:r>
              <a:rPr lang="en-GB" sz="1900" i="1" dirty="0"/>
              <a:t>Safety Feature 1 : </a:t>
            </a:r>
          </a:p>
          <a:p>
            <a:pPr marL="0" lvl="0" indent="0" algn="l" rtl="0">
              <a:spcBef>
                <a:spcPts val="0"/>
              </a:spcBef>
              <a:spcAft>
                <a:spcPts val="0"/>
              </a:spcAft>
              <a:buNone/>
            </a:pPr>
            <a:r>
              <a:rPr lang="en-GB" sz="1900" i="1" dirty="0"/>
              <a:t>SYMMETRICAL ALL-WHEEL DRIVING</a:t>
            </a:r>
          </a:p>
          <a:p>
            <a:pPr marL="0" lvl="0" indent="0" algn="l" rtl="0">
              <a:spcBef>
                <a:spcPts val="0"/>
              </a:spcBef>
              <a:spcAft>
                <a:spcPts val="0"/>
              </a:spcAft>
              <a:buNone/>
            </a:pPr>
            <a:r>
              <a:rPr lang="en-GB" sz="1900" i="1" dirty="0"/>
              <a:t>This allows all the weight when driving to be evenly spread amongst all the wheels.</a:t>
            </a:r>
          </a:p>
          <a:p>
            <a:pPr marL="0" lvl="0" indent="0" algn="l" rtl="0">
              <a:spcBef>
                <a:spcPts val="0"/>
              </a:spcBef>
              <a:spcAft>
                <a:spcPts val="0"/>
              </a:spcAft>
              <a:buNone/>
            </a:pPr>
            <a:r>
              <a:rPr lang="en-GB" sz="1900" i="1" dirty="0"/>
              <a:t>“This provides traction where front- or rear-wheel-drive cars falter.”</a:t>
            </a:r>
          </a:p>
          <a:p>
            <a:pPr marL="0" lvl="0" indent="0" algn="l" rtl="0">
              <a:spcBef>
                <a:spcPts val="0"/>
              </a:spcBef>
              <a:spcAft>
                <a:spcPts val="0"/>
              </a:spcAft>
              <a:buNone/>
            </a:pPr>
            <a:endParaRPr sz="1000" dirty="0">
              <a:solidFill>
                <a:srgbClr val="000000"/>
              </a:solidFill>
              <a:highlight>
                <a:srgbClr val="FFFFFF"/>
              </a:highlight>
            </a:endParaRPr>
          </a:p>
        </p:txBody>
      </p:sp>
      <p:pic>
        <p:nvPicPr>
          <p:cNvPr id="2" name="Picture 1">
            <a:extLst>
              <a:ext uri="{FF2B5EF4-FFF2-40B4-BE49-F238E27FC236}">
                <a16:creationId xmlns:a16="http://schemas.microsoft.com/office/drawing/2014/main" id="{192DFFD0-6EA8-2F2B-5882-C91305886A11}"/>
              </a:ext>
            </a:extLst>
          </p:cNvPr>
          <p:cNvPicPr>
            <a:picLocks noChangeAspect="1"/>
          </p:cNvPicPr>
          <p:nvPr/>
        </p:nvPicPr>
        <p:blipFill>
          <a:blip r:embed="rId3"/>
          <a:stretch>
            <a:fillRect/>
          </a:stretch>
        </p:blipFill>
        <p:spPr>
          <a:xfrm>
            <a:off x="357600" y="3698187"/>
            <a:ext cx="3723126" cy="117238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17F7527-5AC0-479A-B79F-9CF46341049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useBgFill="1">
        <p:nvSpPr>
          <p:cNvPr id="10" name="Rectangle 9">
            <a:extLst>
              <a:ext uri="{FF2B5EF4-FFF2-40B4-BE49-F238E27FC236}">
                <a16:creationId xmlns:a16="http://schemas.microsoft.com/office/drawing/2014/main" id="{C1709A45-C6F3-4CEE-AA0F-887FAC5CAE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26E963D7-0A73-484A-B8A2-DDBFEA123C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84221" y="1387557"/>
            <a:ext cx="375558"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D63885B2-64F2-F298-5FD2-18E95A5FB3A1}"/>
              </a:ext>
            </a:extLst>
          </p:cNvPr>
          <p:cNvSpPr>
            <a:spLocks noGrp="1"/>
          </p:cNvSpPr>
          <p:nvPr>
            <p:ph type="body" idx="1"/>
          </p:nvPr>
        </p:nvSpPr>
        <p:spPr>
          <a:xfrm>
            <a:off x="514350" y="1682919"/>
            <a:ext cx="8115300" cy="2660481"/>
          </a:xfrm>
        </p:spPr>
        <p:txBody>
          <a:bodyPr vert="horz" lIns="91440" tIns="45720" rIns="91440" bIns="45720" rtlCol="0" anchor="t">
            <a:normAutofit fontScale="77500" lnSpcReduction="20000"/>
          </a:bodyPr>
          <a:lstStyle/>
          <a:p>
            <a:pPr marL="114300" indent="0" defTabSz="457200">
              <a:lnSpc>
                <a:spcPct val="90000"/>
              </a:lnSpc>
              <a:spcAft>
                <a:spcPts val="1000"/>
              </a:spcAft>
              <a:buSzPct val="100000"/>
              <a:buFont typeface="Arial"/>
              <a:buChar char="•"/>
            </a:pPr>
            <a:r>
              <a:rPr lang="en-US" sz="2200" dirty="0"/>
              <a:t>Safety Feature 2 :</a:t>
            </a:r>
          </a:p>
          <a:p>
            <a:pPr defTabSz="457200">
              <a:lnSpc>
                <a:spcPct val="90000"/>
              </a:lnSpc>
              <a:spcAft>
                <a:spcPts val="1000"/>
              </a:spcAft>
              <a:buSzPct val="100000"/>
              <a:buFont typeface="Arial"/>
              <a:buChar char="•"/>
            </a:pPr>
            <a:r>
              <a:rPr lang="en-US" sz="2200" dirty="0"/>
              <a:t>WHIPLASH REDUCING FRONT SEATS</a:t>
            </a:r>
          </a:p>
          <a:p>
            <a:pPr defTabSz="457200">
              <a:lnSpc>
                <a:spcPct val="90000"/>
              </a:lnSpc>
              <a:spcAft>
                <a:spcPts val="1000"/>
              </a:spcAft>
              <a:buSzPct val="100000"/>
              <a:buFont typeface="Arial"/>
              <a:buChar char="•"/>
            </a:pPr>
            <a:r>
              <a:rPr lang="en-US" sz="2200" dirty="0"/>
              <a:t>These seats, as well as the head restraints (head rests), are energy-absorbing.</a:t>
            </a:r>
          </a:p>
          <a:p>
            <a:pPr defTabSz="457200">
              <a:lnSpc>
                <a:spcPct val="90000"/>
              </a:lnSpc>
              <a:spcAft>
                <a:spcPts val="1000"/>
              </a:spcAft>
              <a:buSzPct val="100000"/>
              <a:buFont typeface="Arial"/>
              <a:buChar char="•"/>
            </a:pPr>
            <a:r>
              <a:rPr lang="en-US" sz="2200" dirty="0"/>
              <a:t>This helps to better protect front occupants from injury during collision from the rear end.</a:t>
            </a:r>
          </a:p>
          <a:p>
            <a:pPr defTabSz="457200">
              <a:lnSpc>
                <a:spcPct val="90000"/>
              </a:lnSpc>
              <a:spcAft>
                <a:spcPts val="1000"/>
              </a:spcAft>
              <a:buSzPct val="100000"/>
              <a:buFont typeface="Arial"/>
              <a:buChar char="•"/>
            </a:pPr>
            <a:endParaRPr lang="en-US" sz="1300" dirty="0"/>
          </a:p>
          <a:p>
            <a:pPr marL="114300" indent="0" defTabSz="457200">
              <a:lnSpc>
                <a:spcPct val="90000"/>
              </a:lnSpc>
              <a:spcAft>
                <a:spcPts val="1000"/>
              </a:spcAft>
              <a:buSzPct val="100000"/>
              <a:buFont typeface="Arial"/>
              <a:buChar char="•"/>
            </a:pPr>
            <a:r>
              <a:rPr lang="en-US" sz="1300" dirty="0"/>
              <a:t>-Principle ( B ) : </a:t>
            </a:r>
          </a:p>
          <a:p>
            <a:pPr defTabSz="457200">
              <a:lnSpc>
                <a:spcPct val="90000"/>
              </a:lnSpc>
              <a:spcAft>
                <a:spcPts val="1000"/>
              </a:spcAft>
              <a:buSzPct val="100000"/>
              <a:buFont typeface="Arial"/>
              <a:buChar char="•"/>
            </a:pPr>
            <a:r>
              <a:rPr lang="en-US" sz="1300" dirty="0"/>
              <a:t>Sitting in the front seats means that the seats themselves are the largest area absorbing impact if we focus on that alone. The shock absorbing seats are taking in most of the force of impact so the driver and from passenger stay safe when hit from behind.</a:t>
            </a:r>
          </a:p>
          <a:p>
            <a:pPr defTabSz="457200">
              <a:lnSpc>
                <a:spcPct val="90000"/>
              </a:lnSpc>
              <a:spcAft>
                <a:spcPts val="1000"/>
              </a:spcAft>
              <a:buSzPct val="100000"/>
              <a:buFont typeface="Arial"/>
              <a:buChar char="•"/>
            </a:pPr>
            <a:endParaRPr lang="en-US" sz="1300" dirty="0"/>
          </a:p>
        </p:txBody>
      </p:sp>
    </p:spTree>
    <p:extLst>
      <p:ext uri="{BB962C8B-B14F-4D97-AF65-F5344CB8AC3E}">
        <p14:creationId xmlns:p14="http://schemas.microsoft.com/office/powerpoint/2010/main" val="3135725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1" name="Picture 8">
            <a:extLst>
              <a:ext uri="{FF2B5EF4-FFF2-40B4-BE49-F238E27FC236}">
                <a16:creationId xmlns:a16="http://schemas.microsoft.com/office/drawing/2014/main" id="{DF6A9299-1D12-47E2-9DD4-03342553C4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pic>
        <p:nvPicPr>
          <p:cNvPr id="12" name="Picture 4" descr="Gears of a machine">
            <a:extLst>
              <a:ext uri="{FF2B5EF4-FFF2-40B4-BE49-F238E27FC236}">
                <a16:creationId xmlns:a16="http://schemas.microsoft.com/office/drawing/2014/main" id="{435B3D87-A1FA-59BF-D9CD-FD67B35DF01A}"/>
              </a:ext>
            </a:extLst>
          </p:cNvPr>
          <p:cNvPicPr>
            <a:picLocks noChangeAspect="1"/>
          </p:cNvPicPr>
          <p:nvPr/>
        </p:nvPicPr>
        <p:blipFill rotWithShape="1">
          <a:blip r:embed="rId4"/>
          <a:srcRect l="30815" r="28119" b="2"/>
          <a:stretch/>
        </p:blipFill>
        <p:spPr>
          <a:xfrm>
            <a:off x="20" y="731"/>
            <a:ext cx="3476986" cy="5143500"/>
          </a:xfrm>
          <a:prstGeom prst="rect">
            <a:avLst/>
          </a:prstGeom>
        </p:spPr>
      </p:pic>
      <p:sp>
        <p:nvSpPr>
          <p:cNvPr id="3" name="Text Placeholder 2">
            <a:extLst>
              <a:ext uri="{FF2B5EF4-FFF2-40B4-BE49-F238E27FC236}">
                <a16:creationId xmlns:a16="http://schemas.microsoft.com/office/drawing/2014/main" id="{E40AD47E-2273-AFA7-BBF4-C795DC1D3628}"/>
              </a:ext>
            </a:extLst>
          </p:cNvPr>
          <p:cNvSpPr>
            <a:spLocks noGrp="1"/>
          </p:cNvSpPr>
          <p:nvPr>
            <p:ph type="body" idx="1"/>
          </p:nvPr>
        </p:nvSpPr>
        <p:spPr>
          <a:xfrm>
            <a:off x="3703893" y="1081493"/>
            <a:ext cx="4944806" cy="2979174"/>
          </a:xfrm>
        </p:spPr>
        <p:txBody>
          <a:bodyPr vert="horz" lIns="91440" tIns="45720" rIns="91440" bIns="45720" rtlCol="0" anchor="ctr">
            <a:normAutofit/>
          </a:bodyPr>
          <a:lstStyle/>
          <a:p>
            <a:pPr marL="114300" indent="0" defTabSz="457200">
              <a:lnSpc>
                <a:spcPct val="90000"/>
              </a:lnSpc>
              <a:spcAft>
                <a:spcPts val="1000"/>
              </a:spcAft>
              <a:buSzPct val="100000"/>
              <a:buFont typeface="Arial"/>
              <a:buChar char="•"/>
            </a:pPr>
            <a:r>
              <a:rPr lang="en-US" dirty="0"/>
              <a:t>-Safety Feature 3 :</a:t>
            </a:r>
          </a:p>
          <a:p>
            <a:pPr defTabSz="457200">
              <a:lnSpc>
                <a:spcPct val="90000"/>
              </a:lnSpc>
              <a:spcAft>
                <a:spcPts val="1000"/>
              </a:spcAft>
              <a:buSzPct val="100000"/>
              <a:buFont typeface="Arial"/>
              <a:buChar char="•"/>
            </a:pPr>
            <a:r>
              <a:rPr lang="en-US" dirty="0"/>
              <a:t>SUBARU BOXER ENGINE</a:t>
            </a:r>
          </a:p>
          <a:p>
            <a:pPr defTabSz="457200">
              <a:lnSpc>
                <a:spcPct val="90000"/>
              </a:lnSpc>
              <a:spcAft>
                <a:spcPts val="1000"/>
              </a:spcAft>
              <a:buSzPct val="100000"/>
              <a:buFont typeface="Arial"/>
              <a:buChar char="•"/>
            </a:pPr>
            <a:r>
              <a:rPr lang="en-US" dirty="0"/>
              <a:t>The boxer engine provides stability and balancing for turning corners. </a:t>
            </a:r>
          </a:p>
          <a:p>
            <a:pPr defTabSz="457200">
              <a:lnSpc>
                <a:spcPct val="90000"/>
              </a:lnSpc>
              <a:spcAft>
                <a:spcPts val="1000"/>
              </a:spcAft>
              <a:buSzPct val="100000"/>
              <a:buFont typeface="Arial"/>
              <a:buChar char="•"/>
            </a:pPr>
            <a:r>
              <a:rPr lang="en-US" dirty="0"/>
              <a:t>“It represents Subaru’s dedication to advanced driving safety”.</a:t>
            </a:r>
          </a:p>
          <a:p>
            <a:pPr defTabSz="457200">
              <a:lnSpc>
                <a:spcPct val="90000"/>
              </a:lnSpc>
              <a:spcAft>
                <a:spcPts val="1000"/>
              </a:spcAft>
              <a:buSzPct val="100000"/>
              <a:buFont typeface="Arial"/>
              <a:buChar char="•"/>
            </a:pPr>
            <a:endParaRPr lang="en-US" dirty="0"/>
          </a:p>
          <a:p>
            <a:pPr marL="114300" indent="0" defTabSz="457200">
              <a:lnSpc>
                <a:spcPct val="90000"/>
              </a:lnSpc>
              <a:spcAft>
                <a:spcPts val="1000"/>
              </a:spcAft>
              <a:buSzPct val="100000"/>
              <a:buFont typeface="Arial"/>
              <a:buChar char="•"/>
            </a:pPr>
            <a:r>
              <a:rPr lang="en-US" dirty="0"/>
              <a:t>Principle ( B ) : </a:t>
            </a:r>
          </a:p>
          <a:p>
            <a:pPr defTabSz="457200">
              <a:lnSpc>
                <a:spcPct val="90000"/>
              </a:lnSpc>
              <a:spcAft>
                <a:spcPts val="1000"/>
              </a:spcAft>
              <a:buSzPct val="100000"/>
              <a:buFont typeface="Arial"/>
              <a:buChar char="•"/>
            </a:pPr>
            <a:r>
              <a:rPr lang="en-US" dirty="0"/>
              <a:t>This is principle B as the boxer engine provides and ensures stability for turning corners and on wet roads</a:t>
            </a:r>
          </a:p>
        </p:txBody>
      </p:sp>
    </p:spTree>
    <p:extLst>
      <p:ext uri="{BB962C8B-B14F-4D97-AF65-F5344CB8AC3E}">
        <p14:creationId xmlns:p14="http://schemas.microsoft.com/office/powerpoint/2010/main" val="40491382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6C6F9C6-7C46-4409-858E-C2E0C3BC3F11}"/>
</file>

<file path=customXml/itemProps2.xml><?xml version="1.0" encoding="utf-8"?>
<ds:datastoreItem xmlns:ds="http://schemas.openxmlformats.org/officeDocument/2006/customXml" ds:itemID="{C19222AF-FB40-48C9-87BC-DFCCA8922682}"/>
</file>

<file path=customXml/itemProps3.xml><?xml version="1.0" encoding="utf-8"?>
<ds:datastoreItem xmlns:ds="http://schemas.openxmlformats.org/officeDocument/2006/customXml" ds:itemID="{8CC45858-90F7-49FE-B633-FDFBDA8CD48D}"/>
</file>

<file path=docProps/app.xml><?xml version="1.0" encoding="utf-8"?>
<Properties xmlns="http://schemas.openxmlformats.org/officeDocument/2006/extended-properties" xmlns:vt="http://schemas.openxmlformats.org/officeDocument/2006/docPropsVTypes">
  <Template>TM03457452[[fn=Celestial]]</Template>
  <TotalTime>101</TotalTime>
  <Words>847</Words>
  <Application>Microsoft Office PowerPoint</Application>
  <PresentationFormat>On-screen Show (16:9)</PresentationFormat>
  <Paragraphs>60</Paragraphs>
  <Slides>13</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Arial</vt:lpstr>
      <vt:lpstr>Calibri Light</vt:lpstr>
      <vt:lpstr>Celestial</vt:lpstr>
      <vt:lpstr>Task 11:  Forces &amp; Vehicle Safety</vt:lpstr>
      <vt:lpstr>Increasing the time of the collision</vt:lpstr>
      <vt:lpstr> Spreading the forces of impact over the largest possible area and ensuring stability of the vehicle</vt:lpstr>
      <vt:lpstr>Minimising contact of the person with the interior of the vehicle </vt:lpstr>
      <vt:lpstr> Keeping the person inside the vehicle</vt:lpstr>
      <vt:lpstr>Subaru WRX  safety features</vt:lpstr>
      <vt:lpstr>Safety features that comply with previously mentioned physics principle/s:</vt:lpstr>
      <vt:lpstr>PowerPoint Presentation</vt:lpstr>
      <vt:lpstr>PowerPoint Presentation</vt:lpstr>
      <vt:lpstr>Chosen vehicle from before the 60’s:  1950’s Chevrolet Bel Air</vt:lpstr>
      <vt:lpstr>Unsafe features with physics principles:</vt:lpstr>
      <vt:lpstr>The role of safety in a car design: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11:  Forces &amp; Vehicle Safety</dc:title>
  <cp:lastModifiedBy>kyla</cp:lastModifiedBy>
  <cp:revision>2</cp:revision>
  <dcterms:modified xsi:type="dcterms:W3CDTF">2022-09-13T02:28:55Z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ies>
</file>